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1" r:id="rId3"/>
    <p:sldId id="372" r:id="rId4"/>
    <p:sldId id="353" r:id="rId5"/>
    <p:sldId id="356" r:id="rId6"/>
    <p:sldId id="355" r:id="rId7"/>
    <p:sldId id="354" r:id="rId8"/>
    <p:sldId id="357" r:id="rId9"/>
    <p:sldId id="352" r:id="rId10"/>
    <p:sldId id="373" r:id="rId11"/>
    <p:sldId id="374" r:id="rId12"/>
    <p:sldId id="358" r:id="rId13"/>
    <p:sldId id="359" r:id="rId14"/>
    <p:sldId id="364" r:id="rId15"/>
    <p:sldId id="360" r:id="rId16"/>
    <p:sldId id="365" r:id="rId17"/>
    <p:sldId id="361" r:id="rId18"/>
    <p:sldId id="366" r:id="rId19"/>
    <p:sldId id="362" r:id="rId20"/>
    <p:sldId id="367" r:id="rId21"/>
    <p:sldId id="363" r:id="rId22"/>
    <p:sldId id="368" r:id="rId23"/>
    <p:sldId id="350" r:id="rId24"/>
    <p:sldId id="335" r:id="rId25"/>
    <p:sldId id="351" r:id="rId26"/>
    <p:sldId id="269" r:id="rId27"/>
    <p:sldId id="274" r:id="rId28"/>
    <p:sldId id="336" r:id="rId29"/>
    <p:sldId id="338" r:id="rId30"/>
    <p:sldId id="337" r:id="rId31"/>
    <p:sldId id="340" r:id="rId32"/>
    <p:sldId id="339" r:id="rId33"/>
    <p:sldId id="320" r:id="rId34"/>
    <p:sldId id="313" r:id="rId35"/>
    <p:sldId id="275" r:id="rId36"/>
    <p:sldId id="343" r:id="rId37"/>
    <p:sldId id="344" r:id="rId38"/>
    <p:sldId id="345" r:id="rId39"/>
    <p:sldId id="346" r:id="rId40"/>
    <p:sldId id="308" r:id="rId41"/>
    <p:sldId id="304" r:id="rId42"/>
    <p:sldId id="305" r:id="rId43"/>
    <p:sldId id="309" r:id="rId44"/>
    <p:sldId id="306" r:id="rId45"/>
    <p:sldId id="307" r:id="rId46"/>
    <p:sldId id="285" r:id="rId47"/>
    <p:sldId id="310" r:id="rId48"/>
    <p:sldId id="311" r:id="rId49"/>
    <p:sldId id="286" r:id="rId50"/>
    <p:sldId id="287" r:id="rId51"/>
    <p:sldId id="288" r:id="rId52"/>
    <p:sldId id="290" r:id="rId53"/>
    <p:sldId id="315" r:id="rId54"/>
    <p:sldId id="316" r:id="rId55"/>
    <p:sldId id="312" r:id="rId56"/>
    <p:sldId id="321" r:id="rId57"/>
    <p:sldId id="277" r:id="rId58"/>
    <p:sldId id="318" r:id="rId59"/>
    <p:sldId id="291" r:id="rId60"/>
    <p:sldId id="317" r:id="rId61"/>
    <p:sldId id="292" r:id="rId62"/>
    <p:sldId id="324" r:id="rId63"/>
    <p:sldId id="293" r:id="rId64"/>
    <p:sldId id="294" r:id="rId65"/>
    <p:sldId id="334" r:id="rId66"/>
    <p:sldId id="278" r:id="rId67"/>
    <p:sldId id="296" r:id="rId68"/>
    <p:sldId id="326" r:id="rId69"/>
    <p:sldId id="327" r:id="rId70"/>
    <p:sldId id="297" r:id="rId71"/>
    <p:sldId id="325" r:id="rId72"/>
    <p:sldId id="298" r:id="rId73"/>
    <p:sldId id="329" r:id="rId74"/>
    <p:sldId id="330" r:id="rId75"/>
    <p:sldId id="331" r:id="rId76"/>
    <p:sldId id="342" r:id="rId77"/>
    <p:sldId id="299" r:id="rId78"/>
    <p:sldId id="323" r:id="rId79"/>
    <p:sldId id="279" r:id="rId80"/>
    <p:sldId id="332" r:id="rId81"/>
    <p:sldId id="300" r:id="rId82"/>
    <p:sldId id="301" r:id="rId83"/>
    <p:sldId id="302" r:id="rId84"/>
    <p:sldId id="280" r:id="rId85"/>
    <p:sldId id="349" r:id="rId86"/>
    <p:sldId id="281" r:id="rId87"/>
    <p:sldId id="348" r:id="rId88"/>
    <p:sldId id="282" r:id="rId89"/>
    <p:sldId id="333" r:id="rId90"/>
    <p:sldId id="303" r:id="rId91"/>
    <p:sldId id="347" r:id="rId92"/>
    <p:sldId id="322" r:id="rId93"/>
    <p:sldId id="284" r:id="rId9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85" d="100"/>
          <a:sy n="85" d="100"/>
        </p:scale>
        <p:origin x="1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20/07/2024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20/07/2024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20/07/2024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20/07/2024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20/07/2024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20/07/2024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20/07/2024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20/07/2024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20/07/2024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20/07/2024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20/07/2024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20/07/2024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smtClean="0"/>
              <a:t>Romanticismo</a:t>
            </a:r>
            <a:endParaRPr lang="es-PE" dirty="0"/>
          </a:p>
        </p:txBody>
      </p:sp>
      <p:sp>
        <p:nvSpPr>
          <p:cNvPr id="3" name="Marcador de contenido 2"/>
          <p:cNvSpPr>
            <a:spLocks noGrp="1"/>
          </p:cNvSpPr>
          <p:nvPr>
            <p:ph idx="1"/>
          </p:nvPr>
        </p:nvSpPr>
        <p:spPr/>
        <p:txBody>
          <a:bodyPr>
            <a:normAutofit lnSpcReduction="10000"/>
          </a:bodyPr>
          <a:lstStyle/>
          <a:p>
            <a:r>
              <a:rPr lang="es-PE" dirty="0" smtClean="0"/>
              <a:t>Idea de lo “sagrado” y “sublime” de la </a:t>
            </a:r>
            <a:r>
              <a:rPr lang="es-PE" dirty="0" smtClean="0">
                <a:solidFill>
                  <a:srgbClr val="FF0000"/>
                </a:solidFill>
              </a:rPr>
              <a:t>naturaleza</a:t>
            </a:r>
          </a:p>
          <a:p>
            <a:r>
              <a:rPr lang="es-PE" dirty="0" smtClean="0"/>
              <a:t>Arte pre-moderno: mímesis natural. </a:t>
            </a:r>
          </a:p>
          <a:p>
            <a:r>
              <a:rPr lang="es-PE" dirty="0" smtClean="0"/>
              <a:t>Arte romántico: </a:t>
            </a:r>
            <a:r>
              <a:rPr lang="es-PE" dirty="0" smtClean="0">
                <a:solidFill>
                  <a:srgbClr val="FF0000"/>
                </a:solidFill>
              </a:rPr>
              <a:t>recrear naturaleza a partir de la sensibilidad </a:t>
            </a:r>
            <a:r>
              <a:rPr lang="es-PE" dirty="0" smtClean="0"/>
              <a:t>(como el ultraísmo). Arte de lo </a:t>
            </a:r>
            <a:r>
              <a:rPr lang="es-PE" dirty="0" smtClean="0">
                <a:solidFill>
                  <a:srgbClr val="FF0000"/>
                </a:solidFill>
              </a:rPr>
              <a:t>individual</a:t>
            </a:r>
            <a:r>
              <a:rPr lang="es-PE" dirty="0" smtClean="0"/>
              <a:t>, no </a:t>
            </a:r>
            <a:r>
              <a:rPr lang="es-PE" dirty="0" err="1" smtClean="0"/>
              <a:t>comunitarista</a:t>
            </a:r>
            <a:r>
              <a:rPr lang="es-PE" dirty="0" smtClean="0"/>
              <a:t>, pero con un código compartido de interpretación</a:t>
            </a:r>
          </a:p>
          <a:p>
            <a:r>
              <a:rPr lang="es-PE" dirty="0" smtClean="0"/>
              <a:t>Romanticismo: Rienda suelta a la </a:t>
            </a:r>
            <a:r>
              <a:rPr lang="es-PE" dirty="0" smtClean="0">
                <a:solidFill>
                  <a:srgbClr val="FF0000"/>
                </a:solidFill>
              </a:rPr>
              <a:t>fantasía</a:t>
            </a:r>
            <a:r>
              <a:rPr lang="es-PE" dirty="0" smtClean="0"/>
              <a:t>, los </a:t>
            </a:r>
            <a:r>
              <a:rPr lang="es-PE" dirty="0" smtClean="0">
                <a:solidFill>
                  <a:srgbClr val="FF0000"/>
                </a:solidFill>
              </a:rPr>
              <a:t>sueños</a:t>
            </a:r>
            <a:r>
              <a:rPr lang="es-PE" dirty="0" smtClean="0"/>
              <a:t>, lo </a:t>
            </a:r>
            <a:r>
              <a:rPr lang="es-PE" dirty="0" smtClean="0">
                <a:solidFill>
                  <a:srgbClr val="FF0000"/>
                </a:solidFill>
              </a:rPr>
              <a:t>sobrenatural</a:t>
            </a:r>
            <a:r>
              <a:rPr lang="es-PE" dirty="0" smtClean="0"/>
              <a:t>. Lo </a:t>
            </a:r>
            <a:r>
              <a:rPr lang="es-PE" dirty="0" smtClean="0">
                <a:solidFill>
                  <a:srgbClr val="FF0000"/>
                </a:solidFill>
              </a:rPr>
              <a:t>irracional</a:t>
            </a:r>
            <a:r>
              <a:rPr lang="es-PE" dirty="0" smtClean="0"/>
              <a:t> y lo dionisiaco. Violencia interior y </a:t>
            </a:r>
            <a:r>
              <a:rPr lang="es-PE" dirty="0" smtClean="0">
                <a:solidFill>
                  <a:srgbClr val="FF0000"/>
                </a:solidFill>
              </a:rPr>
              <a:t>pasional</a:t>
            </a:r>
            <a:r>
              <a:rPr lang="es-PE" dirty="0" smtClean="0"/>
              <a:t>.</a:t>
            </a:r>
          </a:p>
          <a:p>
            <a:r>
              <a:rPr lang="es-PE" dirty="0" smtClean="0"/>
              <a:t>Taylor (sobre Nietzsche): giro en imaginación moral hacia la no creencia; </a:t>
            </a:r>
            <a:r>
              <a:rPr lang="es-PE" dirty="0" err="1" smtClean="0"/>
              <a:t>antihumanismo</a:t>
            </a:r>
            <a:r>
              <a:rPr lang="es-PE" dirty="0" smtClean="0"/>
              <a:t>, contra-ilustración y ética del guerrero </a:t>
            </a:r>
            <a:r>
              <a:rPr lang="es-PE" dirty="0" err="1" smtClean="0"/>
              <a:t>preplatónico</a:t>
            </a:r>
            <a:r>
              <a:rPr lang="es-PE" dirty="0" smtClean="0"/>
              <a:t> y precristiano. (Cfr. </a:t>
            </a:r>
            <a:r>
              <a:rPr lang="es-PE" i="1" dirty="0" smtClean="0"/>
              <a:t>La era secular</a:t>
            </a:r>
            <a:r>
              <a:rPr lang="es-PE" dirty="0" smtClean="0"/>
              <a:t>; Cap. 10, Tomo II)</a:t>
            </a:r>
            <a:endParaRPr lang="es-PE" dirty="0"/>
          </a:p>
        </p:txBody>
      </p:sp>
    </p:spTree>
    <p:extLst>
      <p:ext uri="{BB962C8B-B14F-4D97-AF65-F5344CB8AC3E}">
        <p14:creationId xmlns:p14="http://schemas.microsoft.com/office/powerpoint/2010/main" val="337202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1793"/>
            <a:ext cx="10515600" cy="718493"/>
          </a:xfrm>
        </p:spPr>
        <p:txBody>
          <a:bodyPr/>
          <a:lstStyle/>
          <a:p>
            <a:pPr algn="ctr"/>
            <a:r>
              <a:rPr lang="es-PE" dirty="0" smtClean="0"/>
              <a:t>Romanticismo</a:t>
            </a:r>
            <a:endParaRPr lang="es-PE" dirty="0"/>
          </a:p>
        </p:txBody>
      </p:sp>
      <p:pic>
        <p:nvPicPr>
          <p:cNvPr id="5" name="Imagen 4"/>
          <p:cNvPicPr>
            <a:picLocks noChangeAspect="1"/>
          </p:cNvPicPr>
          <p:nvPr/>
        </p:nvPicPr>
        <p:blipFill>
          <a:blip r:embed="rId2"/>
          <a:stretch>
            <a:fillRect/>
          </a:stretch>
        </p:blipFill>
        <p:spPr>
          <a:xfrm>
            <a:off x="697523" y="1719650"/>
            <a:ext cx="2872154" cy="2271005"/>
          </a:xfrm>
          <a:prstGeom prst="rect">
            <a:avLst/>
          </a:prstGeom>
        </p:spPr>
      </p:pic>
      <p:sp>
        <p:nvSpPr>
          <p:cNvPr id="6" name="CuadroTexto 5"/>
          <p:cNvSpPr txBox="1"/>
          <p:nvPr/>
        </p:nvSpPr>
        <p:spPr>
          <a:xfrm>
            <a:off x="1570893" y="1056090"/>
            <a:ext cx="1916723" cy="646331"/>
          </a:xfrm>
          <a:prstGeom prst="rect">
            <a:avLst/>
          </a:prstGeom>
          <a:noFill/>
        </p:spPr>
        <p:txBody>
          <a:bodyPr wrap="square" rtlCol="0">
            <a:spAutoFit/>
          </a:bodyPr>
          <a:lstStyle/>
          <a:p>
            <a:r>
              <a:rPr lang="es-PE" dirty="0" err="1" smtClean="0"/>
              <a:t>Caspar</a:t>
            </a:r>
            <a:r>
              <a:rPr lang="es-PE" dirty="0" smtClean="0"/>
              <a:t> D. Friedrich</a:t>
            </a:r>
            <a:endParaRPr lang="es-PE" dirty="0"/>
          </a:p>
        </p:txBody>
      </p:sp>
      <p:sp>
        <p:nvSpPr>
          <p:cNvPr id="7" name="CuadroTexto 6"/>
          <p:cNvSpPr txBox="1"/>
          <p:nvPr/>
        </p:nvSpPr>
        <p:spPr>
          <a:xfrm>
            <a:off x="5471747" y="1111345"/>
            <a:ext cx="1916723" cy="369332"/>
          </a:xfrm>
          <a:prstGeom prst="rect">
            <a:avLst/>
          </a:prstGeom>
          <a:noFill/>
        </p:spPr>
        <p:txBody>
          <a:bodyPr wrap="square" rtlCol="0">
            <a:spAutoFit/>
          </a:bodyPr>
          <a:lstStyle/>
          <a:p>
            <a:r>
              <a:rPr lang="es-PE" dirty="0" smtClean="0"/>
              <a:t>Delacroix</a:t>
            </a:r>
            <a:endParaRPr lang="es-PE" dirty="0"/>
          </a:p>
        </p:txBody>
      </p:sp>
      <p:sp>
        <p:nvSpPr>
          <p:cNvPr id="8" name="CuadroTexto 7"/>
          <p:cNvSpPr txBox="1"/>
          <p:nvPr/>
        </p:nvSpPr>
        <p:spPr>
          <a:xfrm>
            <a:off x="4999158" y="6421228"/>
            <a:ext cx="1916723" cy="369332"/>
          </a:xfrm>
          <a:prstGeom prst="rect">
            <a:avLst/>
          </a:prstGeom>
          <a:noFill/>
        </p:spPr>
        <p:txBody>
          <a:bodyPr wrap="square" rtlCol="0">
            <a:spAutoFit/>
          </a:bodyPr>
          <a:lstStyle/>
          <a:p>
            <a:r>
              <a:rPr lang="es-PE" dirty="0" err="1" smtClean="0"/>
              <a:t>Mendelssohn</a:t>
            </a:r>
            <a:endParaRPr lang="es-PE" dirty="0"/>
          </a:p>
        </p:txBody>
      </p:sp>
      <p:sp>
        <p:nvSpPr>
          <p:cNvPr id="9" name="CuadroTexto 8"/>
          <p:cNvSpPr txBox="1"/>
          <p:nvPr/>
        </p:nvSpPr>
        <p:spPr>
          <a:xfrm>
            <a:off x="9023837" y="1218088"/>
            <a:ext cx="1916723" cy="369332"/>
          </a:xfrm>
          <a:prstGeom prst="rect">
            <a:avLst/>
          </a:prstGeom>
          <a:noFill/>
        </p:spPr>
        <p:txBody>
          <a:bodyPr wrap="square" rtlCol="0">
            <a:spAutoFit/>
          </a:bodyPr>
          <a:lstStyle/>
          <a:p>
            <a:r>
              <a:rPr lang="es-PE" dirty="0" err="1" smtClean="0"/>
              <a:t>Constable</a:t>
            </a:r>
            <a:endParaRPr lang="es-PE" dirty="0"/>
          </a:p>
        </p:txBody>
      </p:sp>
      <p:sp>
        <p:nvSpPr>
          <p:cNvPr id="10" name="CuadroTexto 9"/>
          <p:cNvSpPr txBox="1"/>
          <p:nvPr/>
        </p:nvSpPr>
        <p:spPr>
          <a:xfrm>
            <a:off x="910734" y="6421228"/>
            <a:ext cx="1916723" cy="369332"/>
          </a:xfrm>
          <a:prstGeom prst="rect">
            <a:avLst/>
          </a:prstGeom>
          <a:noFill/>
        </p:spPr>
        <p:txBody>
          <a:bodyPr wrap="square" rtlCol="0">
            <a:spAutoFit/>
          </a:bodyPr>
          <a:lstStyle/>
          <a:p>
            <a:r>
              <a:rPr lang="es-PE" dirty="0" smtClean="0"/>
              <a:t>Chopin</a:t>
            </a:r>
            <a:endParaRPr lang="es-PE" dirty="0"/>
          </a:p>
        </p:txBody>
      </p:sp>
      <p:sp>
        <p:nvSpPr>
          <p:cNvPr id="11" name="CuadroTexto 10"/>
          <p:cNvSpPr txBox="1"/>
          <p:nvPr/>
        </p:nvSpPr>
        <p:spPr>
          <a:xfrm>
            <a:off x="7578235" y="6421228"/>
            <a:ext cx="1916723" cy="369332"/>
          </a:xfrm>
          <a:prstGeom prst="rect">
            <a:avLst/>
          </a:prstGeom>
          <a:noFill/>
        </p:spPr>
        <p:txBody>
          <a:bodyPr wrap="square" rtlCol="0">
            <a:spAutoFit/>
          </a:bodyPr>
          <a:lstStyle/>
          <a:p>
            <a:r>
              <a:rPr lang="es-PE" dirty="0" smtClean="0"/>
              <a:t>Strauss</a:t>
            </a:r>
            <a:endParaRPr lang="es-PE" dirty="0"/>
          </a:p>
        </p:txBody>
      </p:sp>
      <p:sp>
        <p:nvSpPr>
          <p:cNvPr id="12" name="CuadroTexto 11"/>
          <p:cNvSpPr txBox="1"/>
          <p:nvPr/>
        </p:nvSpPr>
        <p:spPr>
          <a:xfrm>
            <a:off x="2827457" y="6455686"/>
            <a:ext cx="1916723" cy="369332"/>
          </a:xfrm>
          <a:prstGeom prst="rect">
            <a:avLst/>
          </a:prstGeom>
          <a:noFill/>
        </p:spPr>
        <p:txBody>
          <a:bodyPr wrap="square" rtlCol="0">
            <a:spAutoFit/>
          </a:bodyPr>
          <a:lstStyle/>
          <a:p>
            <a:r>
              <a:rPr lang="es-PE" dirty="0" smtClean="0"/>
              <a:t>Liszt</a:t>
            </a:r>
            <a:endParaRPr lang="es-PE" dirty="0"/>
          </a:p>
        </p:txBody>
      </p:sp>
      <p:sp>
        <p:nvSpPr>
          <p:cNvPr id="13" name="CuadroTexto 12"/>
          <p:cNvSpPr txBox="1"/>
          <p:nvPr/>
        </p:nvSpPr>
        <p:spPr>
          <a:xfrm>
            <a:off x="9881819" y="6421228"/>
            <a:ext cx="1916723" cy="369332"/>
          </a:xfrm>
          <a:prstGeom prst="rect">
            <a:avLst/>
          </a:prstGeom>
          <a:noFill/>
        </p:spPr>
        <p:txBody>
          <a:bodyPr wrap="square" rtlCol="0">
            <a:spAutoFit/>
          </a:bodyPr>
          <a:lstStyle/>
          <a:p>
            <a:r>
              <a:rPr lang="es-PE" dirty="0" smtClean="0"/>
              <a:t>Beethoven</a:t>
            </a:r>
            <a:endParaRPr lang="es-PE" dirty="0"/>
          </a:p>
        </p:txBody>
      </p:sp>
      <p:pic>
        <p:nvPicPr>
          <p:cNvPr id="14" name="Imagen 13"/>
          <p:cNvPicPr>
            <a:picLocks noChangeAspect="1"/>
          </p:cNvPicPr>
          <p:nvPr/>
        </p:nvPicPr>
        <p:blipFill>
          <a:blip r:embed="rId3"/>
          <a:stretch>
            <a:fillRect/>
          </a:stretch>
        </p:blipFill>
        <p:spPr>
          <a:xfrm>
            <a:off x="4516316" y="1582523"/>
            <a:ext cx="2872154" cy="2521484"/>
          </a:xfrm>
          <a:prstGeom prst="rect">
            <a:avLst/>
          </a:prstGeom>
        </p:spPr>
      </p:pic>
      <p:pic>
        <p:nvPicPr>
          <p:cNvPr id="15" name="Imagen 14"/>
          <p:cNvPicPr>
            <a:picLocks noChangeAspect="1"/>
          </p:cNvPicPr>
          <p:nvPr/>
        </p:nvPicPr>
        <p:blipFill>
          <a:blip r:embed="rId4"/>
          <a:stretch>
            <a:fillRect/>
          </a:stretch>
        </p:blipFill>
        <p:spPr>
          <a:xfrm>
            <a:off x="7890858" y="1673340"/>
            <a:ext cx="3723781" cy="2488087"/>
          </a:xfrm>
          <a:prstGeom prst="rect">
            <a:avLst/>
          </a:prstGeom>
        </p:spPr>
      </p:pic>
      <p:pic>
        <p:nvPicPr>
          <p:cNvPr id="16" name="Imagen 15"/>
          <p:cNvPicPr>
            <a:picLocks noChangeAspect="1"/>
          </p:cNvPicPr>
          <p:nvPr/>
        </p:nvPicPr>
        <p:blipFill>
          <a:blip r:embed="rId5"/>
          <a:stretch>
            <a:fillRect/>
          </a:stretch>
        </p:blipFill>
        <p:spPr>
          <a:xfrm>
            <a:off x="441335" y="4668328"/>
            <a:ext cx="1572343" cy="1630044"/>
          </a:xfrm>
          <a:prstGeom prst="rect">
            <a:avLst/>
          </a:prstGeom>
        </p:spPr>
      </p:pic>
      <p:pic>
        <p:nvPicPr>
          <p:cNvPr id="17" name="Imagen 16"/>
          <p:cNvPicPr>
            <a:picLocks noChangeAspect="1"/>
          </p:cNvPicPr>
          <p:nvPr/>
        </p:nvPicPr>
        <p:blipFill>
          <a:blip r:embed="rId6"/>
          <a:stretch>
            <a:fillRect/>
          </a:stretch>
        </p:blipFill>
        <p:spPr>
          <a:xfrm>
            <a:off x="2166076" y="4655039"/>
            <a:ext cx="1929643" cy="1731731"/>
          </a:xfrm>
          <a:prstGeom prst="rect">
            <a:avLst/>
          </a:prstGeom>
        </p:spPr>
      </p:pic>
      <p:pic>
        <p:nvPicPr>
          <p:cNvPr id="18" name="Imagen 17"/>
          <p:cNvPicPr>
            <a:picLocks noChangeAspect="1"/>
          </p:cNvPicPr>
          <p:nvPr/>
        </p:nvPicPr>
        <p:blipFill>
          <a:blip r:embed="rId7"/>
          <a:stretch>
            <a:fillRect/>
          </a:stretch>
        </p:blipFill>
        <p:spPr>
          <a:xfrm>
            <a:off x="4963201" y="4514141"/>
            <a:ext cx="1401464" cy="1669571"/>
          </a:xfrm>
          <a:prstGeom prst="rect">
            <a:avLst/>
          </a:prstGeom>
        </p:spPr>
      </p:pic>
      <p:pic>
        <p:nvPicPr>
          <p:cNvPr id="19" name="Imagen 18"/>
          <p:cNvPicPr>
            <a:picLocks noChangeAspect="1"/>
          </p:cNvPicPr>
          <p:nvPr/>
        </p:nvPicPr>
        <p:blipFill>
          <a:blip r:embed="rId8"/>
          <a:stretch>
            <a:fillRect/>
          </a:stretch>
        </p:blipFill>
        <p:spPr>
          <a:xfrm>
            <a:off x="6963259" y="4262937"/>
            <a:ext cx="2060578" cy="2033818"/>
          </a:xfrm>
          <a:prstGeom prst="rect">
            <a:avLst/>
          </a:prstGeom>
        </p:spPr>
      </p:pic>
      <p:pic>
        <p:nvPicPr>
          <p:cNvPr id="20" name="Imagen 19"/>
          <p:cNvPicPr>
            <a:picLocks noChangeAspect="1"/>
          </p:cNvPicPr>
          <p:nvPr/>
        </p:nvPicPr>
        <p:blipFill>
          <a:blip r:embed="rId9"/>
          <a:stretch>
            <a:fillRect/>
          </a:stretch>
        </p:blipFill>
        <p:spPr>
          <a:xfrm>
            <a:off x="9494958" y="4442791"/>
            <a:ext cx="1858842" cy="1943979"/>
          </a:xfrm>
          <a:prstGeom prst="rect">
            <a:avLst/>
          </a:prstGeom>
        </p:spPr>
      </p:pic>
    </p:spTree>
    <p:extLst>
      <p:ext uri="{BB962C8B-B14F-4D97-AF65-F5344CB8AC3E}">
        <p14:creationId xmlns:p14="http://schemas.microsoft.com/office/powerpoint/2010/main" val="167531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449836"/>
            <a:ext cx="9144000" cy="1210900"/>
          </a:xfrm>
        </p:spPr>
        <p:txBody>
          <a:bodyPr>
            <a:normAutofit fontScale="90000"/>
          </a:bodyPr>
          <a:lstStyle/>
          <a:p>
            <a:r>
              <a:rPr lang="es-PE" dirty="0" smtClean="0">
                <a:solidFill>
                  <a:schemeClr val="bg1"/>
                </a:solidFill>
              </a:rPr>
              <a:t>El pensamiento crítico de </a:t>
            </a:r>
            <a:br>
              <a:rPr lang="es-PE" dirty="0" smtClean="0">
                <a:solidFill>
                  <a:schemeClr val="bg1"/>
                </a:solidFill>
              </a:rPr>
            </a:br>
            <a:r>
              <a:rPr lang="es-PE" dirty="0" smtClean="0">
                <a:solidFill>
                  <a:schemeClr val="bg1"/>
                </a:solidFill>
              </a:rPr>
              <a:t>F. Nietzsche</a:t>
            </a:r>
            <a:endParaRPr lang="es-PE" dirty="0">
              <a:solidFill>
                <a:schemeClr val="bg1"/>
              </a:solidFill>
            </a:endParaRPr>
          </a:p>
        </p:txBody>
      </p:sp>
      <p:sp>
        <p:nvSpPr>
          <p:cNvPr id="4" name="Título 1"/>
          <p:cNvSpPr txBox="1">
            <a:spLocks/>
          </p:cNvSpPr>
          <p:nvPr/>
        </p:nvSpPr>
        <p:spPr>
          <a:xfrm>
            <a:off x="1364166" y="2552840"/>
            <a:ext cx="9144000" cy="3490128"/>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Crítica de la </a:t>
            </a:r>
            <a:r>
              <a:rPr lang="es-PE" dirty="0" smtClean="0">
                <a:solidFill>
                  <a:schemeClr val="accent2">
                    <a:lumMod val="20000"/>
                    <a:lumOff val="80000"/>
                  </a:schemeClr>
                </a:solidFill>
              </a:rPr>
              <a:t>moral</a:t>
            </a:r>
          </a:p>
          <a:p>
            <a:endParaRPr lang="es-PE" dirty="0" smtClean="0">
              <a:solidFill>
                <a:schemeClr val="bg1"/>
              </a:solidFill>
            </a:endParaRPr>
          </a:p>
          <a:p>
            <a:r>
              <a:rPr lang="es-PE" dirty="0">
                <a:solidFill>
                  <a:schemeClr val="bg1"/>
                </a:solidFill>
              </a:rPr>
              <a:t>Crítica </a:t>
            </a:r>
            <a:r>
              <a:rPr lang="es-PE" dirty="0" smtClean="0">
                <a:solidFill>
                  <a:schemeClr val="bg1"/>
                </a:solidFill>
              </a:rPr>
              <a:t>de la </a:t>
            </a:r>
            <a:r>
              <a:rPr lang="es-PE" dirty="0" smtClean="0">
                <a:solidFill>
                  <a:schemeClr val="accent2">
                    <a:lumMod val="20000"/>
                    <a:lumOff val="80000"/>
                  </a:schemeClr>
                </a:solidFill>
              </a:rPr>
              <a:t>religión</a:t>
            </a:r>
          </a:p>
          <a:p>
            <a:endParaRPr lang="es-PE" dirty="0">
              <a:solidFill>
                <a:schemeClr val="bg1"/>
              </a:solidFill>
            </a:endParaRPr>
          </a:p>
          <a:p>
            <a:r>
              <a:rPr lang="es-PE" dirty="0" smtClean="0">
                <a:solidFill>
                  <a:schemeClr val="bg1"/>
                </a:solidFill>
              </a:rPr>
              <a:t>Crítica de la </a:t>
            </a:r>
            <a:r>
              <a:rPr lang="es-PE" dirty="0" smtClean="0">
                <a:solidFill>
                  <a:schemeClr val="accent2">
                    <a:lumMod val="20000"/>
                    <a:lumOff val="80000"/>
                  </a:schemeClr>
                </a:solidFill>
              </a:rPr>
              <a:t>metafísica</a:t>
            </a:r>
            <a:endParaRPr lang="es-PE" dirty="0">
              <a:solidFill>
                <a:schemeClr val="accent2">
                  <a:lumMod val="20000"/>
                  <a:lumOff val="80000"/>
                </a:schemeClr>
              </a:solidFill>
            </a:endParaRPr>
          </a:p>
          <a:p>
            <a:endParaRPr lang="es-PE" dirty="0" smtClean="0">
              <a:solidFill>
                <a:schemeClr val="bg1"/>
              </a:solidFill>
            </a:endParaRPr>
          </a:p>
          <a:p>
            <a:r>
              <a:rPr lang="es-PE" dirty="0">
                <a:solidFill>
                  <a:schemeClr val="bg1"/>
                </a:solidFill>
              </a:rPr>
              <a:t>Crítica de </a:t>
            </a:r>
            <a:r>
              <a:rPr lang="es-PE" dirty="0" smtClean="0">
                <a:solidFill>
                  <a:schemeClr val="bg1"/>
                </a:solidFill>
              </a:rPr>
              <a:t>la </a:t>
            </a:r>
            <a:r>
              <a:rPr lang="es-PE" dirty="0" smtClean="0">
                <a:solidFill>
                  <a:schemeClr val="accent2">
                    <a:lumMod val="20000"/>
                    <a:lumOff val="80000"/>
                  </a:schemeClr>
                </a:solidFill>
              </a:rPr>
              <a:t>cultura</a:t>
            </a:r>
            <a:endParaRPr lang="es-PE" dirty="0">
              <a:solidFill>
                <a:schemeClr val="accent2">
                  <a:lumMod val="20000"/>
                  <a:lumOff val="80000"/>
                </a:schemeClr>
              </a:solidFill>
            </a:endParaRPr>
          </a:p>
          <a:p>
            <a:endParaRPr lang="es-PE" dirty="0" smtClean="0">
              <a:solidFill>
                <a:schemeClr val="bg1"/>
              </a:solidFill>
            </a:endParaRPr>
          </a:p>
          <a:p>
            <a:r>
              <a:rPr lang="es-PE" dirty="0">
                <a:solidFill>
                  <a:schemeClr val="bg1"/>
                </a:solidFill>
              </a:rPr>
              <a:t>Crítica </a:t>
            </a:r>
            <a:r>
              <a:rPr lang="es-PE" dirty="0" smtClean="0">
                <a:solidFill>
                  <a:schemeClr val="bg1"/>
                </a:solidFill>
              </a:rPr>
              <a:t>de la </a:t>
            </a:r>
            <a:r>
              <a:rPr lang="es-PE" dirty="0" smtClean="0">
                <a:solidFill>
                  <a:schemeClr val="accent2">
                    <a:lumMod val="20000"/>
                    <a:lumOff val="80000"/>
                  </a:schemeClr>
                </a:solidFill>
              </a:rPr>
              <a:t>racionalidad</a:t>
            </a:r>
            <a:r>
              <a:rPr lang="es-PE" dirty="0" smtClean="0">
                <a:solidFill>
                  <a:schemeClr val="bg1"/>
                </a:solidFill>
              </a:rPr>
              <a:t> </a:t>
            </a:r>
            <a:endParaRPr lang="es-PE" dirty="0">
              <a:solidFill>
                <a:schemeClr val="bg1"/>
              </a:solidFill>
            </a:endParaRPr>
          </a:p>
          <a:p>
            <a:endParaRPr lang="es-PE" dirty="0">
              <a:solidFill>
                <a:schemeClr val="bg1"/>
              </a:solidFill>
            </a:endParaRPr>
          </a:p>
        </p:txBody>
      </p:sp>
    </p:spTree>
    <p:extLst>
      <p:ext uri="{BB962C8B-B14F-4D97-AF65-F5344CB8AC3E}">
        <p14:creationId xmlns:p14="http://schemas.microsoft.com/office/powerpoint/2010/main" val="3430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Voluntad de poder</a:t>
            </a:r>
          </a:p>
          <a:p>
            <a:endParaRPr lang="es-PE" dirty="0" smtClean="0">
              <a:solidFill>
                <a:schemeClr val="bg1"/>
              </a:solidFill>
            </a:endParaRPr>
          </a:p>
          <a:p>
            <a:r>
              <a:rPr lang="es-PE" dirty="0"/>
              <a:t>"Todo ser esencialmente quiere no conservarse, quiere volver a sí mismo, quiere llegar a ser algo más."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a:p>
            <a:endParaRPr lang="es-PE" dirty="0">
              <a:solidFill>
                <a:schemeClr val="bg1"/>
              </a:solidFill>
            </a:endParaRPr>
          </a:p>
        </p:txBody>
      </p:sp>
    </p:spTree>
    <p:extLst>
      <p:ext uri="{BB962C8B-B14F-4D97-AF65-F5344CB8AC3E}">
        <p14:creationId xmlns:p14="http://schemas.microsoft.com/office/powerpoint/2010/main" val="78026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522587"/>
            <a:ext cx="9144000" cy="5117123"/>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Voluntad de poder</a:t>
            </a:r>
          </a:p>
          <a:p>
            <a:endParaRPr lang="es-PE" dirty="0" smtClean="0">
              <a:solidFill>
                <a:schemeClr val="bg1"/>
              </a:solidFill>
            </a:endParaRPr>
          </a:p>
          <a:p>
            <a:endParaRPr lang="es-PE" dirty="0" smtClean="0">
              <a:solidFill>
                <a:schemeClr val="bg1"/>
              </a:solidFill>
            </a:endParaRPr>
          </a:p>
          <a:p>
            <a:r>
              <a:rPr lang="es-PE" dirty="0">
                <a:solidFill>
                  <a:schemeClr val="bg1"/>
                </a:solidFill>
              </a:rPr>
              <a:t>"Lo que no me mata me hace más fuerte." </a:t>
            </a:r>
            <a:r>
              <a:rPr lang="es-PE" dirty="0" smtClean="0">
                <a:solidFill>
                  <a:schemeClr val="bg1"/>
                </a:solidFill>
              </a:rPr>
              <a:t>("</a:t>
            </a:r>
            <a:r>
              <a:rPr lang="es-PE" dirty="0" err="1">
                <a:solidFill>
                  <a:schemeClr val="bg1"/>
                </a:solidFill>
              </a:rPr>
              <a:t>Ecce</a:t>
            </a:r>
            <a:r>
              <a:rPr lang="es-PE" dirty="0">
                <a:solidFill>
                  <a:schemeClr val="bg1"/>
                </a:solidFill>
              </a:rPr>
              <a:t> Homo</a:t>
            </a:r>
            <a:r>
              <a:rPr lang="es-PE" dirty="0" smtClean="0">
                <a:solidFill>
                  <a:schemeClr val="bg1"/>
                </a:solidFill>
              </a:rPr>
              <a:t>")</a:t>
            </a:r>
          </a:p>
          <a:p>
            <a:endParaRPr lang="es-PE" dirty="0">
              <a:solidFill>
                <a:schemeClr val="bg1"/>
              </a:solidFill>
            </a:endParaRPr>
          </a:p>
          <a:p>
            <a:r>
              <a:rPr lang="es-PE" dirty="0">
                <a:solidFill>
                  <a:schemeClr val="bg1"/>
                </a:solidFill>
              </a:rPr>
              <a:t>"El ser superior es la voluntad de poder." </a:t>
            </a:r>
            <a:r>
              <a:rPr lang="es-PE" dirty="0" smtClean="0">
                <a:solidFill>
                  <a:schemeClr val="bg1"/>
                </a:solidFill>
              </a:rPr>
              <a:t>("</a:t>
            </a:r>
            <a:r>
              <a:rPr lang="es-PE" dirty="0">
                <a:solidFill>
                  <a:schemeClr val="bg1"/>
                </a:solidFill>
              </a:rPr>
              <a:t>La voluntad de poder</a:t>
            </a:r>
            <a:r>
              <a:rPr lang="es-PE" dirty="0" smtClean="0">
                <a:solidFill>
                  <a:schemeClr val="bg1"/>
                </a:solidFill>
              </a:rPr>
              <a:t>")</a:t>
            </a:r>
          </a:p>
          <a:p>
            <a:endParaRPr lang="es-PE" dirty="0">
              <a:solidFill>
                <a:schemeClr val="bg1"/>
              </a:solidFill>
            </a:endParaRPr>
          </a:p>
          <a:p>
            <a:r>
              <a:rPr lang="es-PE" dirty="0">
                <a:solidFill>
                  <a:schemeClr val="bg1"/>
                </a:solidFill>
              </a:rPr>
              <a:t>"La vida no es sino la voluntad de poder." </a:t>
            </a:r>
            <a:r>
              <a:rPr lang="es-PE" dirty="0" smtClean="0">
                <a:solidFill>
                  <a:schemeClr val="bg1"/>
                </a:solidFill>
              </a:rPr>
              <a:t>("</a:t>
            </a:r>
            <a:r>
              <a:rPr lang="es-PE" dirty="0">
                <a:solidFill>
                  <a:schemeClr val="bg1"/>
                </a:solidFill>
              </a:rPr>
              <a:t>La voluntad de poder</a:t>
            </a:r>
            <a:r>
              <a:rPr lang="es-PE" dirty="0" smtClean="0">
                <a:solidFill>
                  <a:schemeClr val="bg1"/>
                </a:solidFill>
              </a:rPr>
              <a:t>")</a:t>
            </a:r>
          </a:p>
          <a:p>
            <a:endParaRPr lang="es-PE" dirty="0">
              <a:solidFill>
                <a:schemeClr val="bg1"/>
              </a:solidFill>
            </a:endParaRPr>
          </a:p>
          <a:p>
            <a:r>
              <a:rPr lang="es-PE" dirty="0">
                <a:solidFill>
                  <a:schemeClr val="bg1"/>
                </a:solidFill>
              </a:rPr>
              <a:t>"La voluntad de poder... esta es la esencia de todas las cosas." </a:t>
            </a:r>
            <a:r>
              <a:rPr lang="es-PE" dirty="0" smtClean="0">
                <a:solidFill>
                  <a:schemeClr val="bg1"/>
                </a:solidFill>
              </a:rPr>
              <a:t>("</a:t>
            </a:r>
            <a:r>
              <a:rPr lang="es-PE" dirty="0">
                <a:solidFill>
                  <a:schemeClr val="bg1"/>
                </a:solidFill>
              </a:rPr>
              <a:t>La voluntad de poder")</a:t>
            </a:r>
          </a:p>
          <a:p>
            <a:r>
              <a:rPr lang="es-PE" dirty="0"/>
              <a:t/>
            </a:r>
            <a:br>
              <a:rPr lang="es-PE" dirty="0"/>
            </a:br>
            <a:endParaRPr lang="es-PE" dirty="0"/>
          </a:p>
          <a:p>
            <a:endParaRPr lang="es-PE" dirty="0">
              <a:solidFill>
                <a:schemeClr val="bg1"/>
              </a:solidFill>
            </a:endParaRPr>
          </a:p>
        </p:txBody>
      </p:sp>
    </p:spTree>
    <p:extLst>
      <p:ext uri="{BB962C8B-B14F-4D97-AF65-F5344CB8AC3E}">
        <p14:creationId xmlns:p14="http://schemas.microsoft.com/office/powerpoint/2010/main" val="214281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moral tradicional</a:t>
            </a:r>
          </a:p>
          <a:p>
            <a:endParaRPr lang="es-PE" dirty="0" smtClean="0">
              <a:solidFill>
                <a:schemeClr val="bg1"/>
              </a:solidFill>
            </a:endParaRPr>
          </a:p>
          <a:p>
            <a:r>
              <a:rPr lang="es-PE" dirty="0"/>
              <a:t>"La moral es la mejor de todas las excusas para no dar explicaciones." </a:t>
            </a:r>
            <a:endParaRPr lang="es-PE" dirty="0" smtClean="0"/>
          </a:p>
          <a:p>
            <a:pPr algn="just"/>
            <a:endParaRPr lang="es-PE" dirty="0"/>
          </a:p>
          <a:p>
            <a:r>
              <a:rPr lang="es-PE" dirty="0" smtClean="0"/>
              <a:t>El Anticristo</a:t>
            </a:r>
            <a:endParaRPr lang="es-PE" dirty="0"/>
          </a:p>
          <a:p>
            <a:endParaRPr lang="es-PE" dirty="0">
              <a:solidFill>
                <a:schemeClr val="bg1"/>
              </a:solidFill>
            </a:endParaRPr>
          </a:p>
        </p:txBody>
      </p:sp>
    </p:spTree>
    <p:extLst>
      <p:ext uri="{BB962C8B-B14F-4D97-AF65-F5344CB8AC3E}">
        <p14:creationId xmlns:p14="http://schemas.microsoft.com/office/powerpoint/2010/main" val="130807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486507" y="1817355"/>
            <a:ext cx="11218985" cy="504064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moral tradicional</a:t>
            </a:r>
          </a:p>
          <a:p>
            <a:endParaRPr lang="es-PE" dirty="0" smtClean="0">
              <a:solidFill>
                <a:schemeClr val="bg1"/>
              </a:solidFill>
            </a:endParaRPr>
          </a:p>
          <a:p>
            <a:r>
              <a:rPr lang="es-PE" dirty="0" smtClean="0">
                <a:solidFill>
                  <a:schemeClr val="bg1"/>
                </a:solidFill>
              </a:rPr>
              <a:t>"Los valores morales han sido calificados en sentido inverso, lo que es bueno ha sido calificado como malo." ("La genealogía de la moral")</a:t>
            </a:r>
          </a:p>
          <a:p>
            <a:endParaRPr lang="es-PE" dirty="0" smtClean="0">
              <a:solidFill>
                <a:schemeClr val="bg1"/>
              </a:solidFill>
            </a:endParaRPr>
          </a:p>
          <a:p>
            <a:endParaRPr lang="es-PE" dirty="0" smtClean="0">
              <a:solidFill>
                <a:schemeClr val="bg1"/>
              </a:solidFill>
            </a:endParaRPr>
          </a:p>
          <a:p>
            <a:r>
              <a:rPr lang="es-PE" dirty="0" smtClean="0">
                <a:solidFill>
                  <a:schemeClr val="bg1"/>
                </a:solidFill>
              </a:rPr>
              <a:t>"El concepto de bien y mal ha sido inventado por el hombre." ("La genealogía de la moral")</a:t>
            </a:r>
          </a:p>
          <a:p>
            <a:endParaRPr lang="es-PE" dirty="0" smtClean="0">
              <a:solidFill>
                <a:schemeClr val="bg1"/>
              </a:solidFill>
            </a:endParaRPr>
          </a:p>
          <a:p>
            <a:r>
              <a:rPr lang="es-PE" dirty="0" smtClean="0">
                <a:solidFill>
                  <a:schemeClr val="bg1"/>
                </a:solidFill>
              </a:rPr>
              <a:t>"El bien es el nombre de lo que realmente enriquece, de lo que aumenta el poder." ("Más allá del bien y del mal")</a:t>
            </a:r>
          </a:p>
          <a:p>
            <a:endParaRPr lang="es-PE" dirty="0" smtClean="0">
              <a:solidFill>
                <a:schemeClr val="bg1"/>
              </a:solidFill>
            </a:endParaRPr>
          </a:p>
          <a:p>
            <a:r>
              <a:rPr lang="es-PE" dirty="0" smtClean="0">
                <a:solidFill>
                  <a:schemeClr val="bg1"/>
                </a:solidFill>
              </a:rPr>
              <a:t>"La moral es el instinto en su forma más alta." ("El Anticristo")</a:t>
            </a:r>
          </a:p>
          <a:p>
            <a:endParaRPr lang="es-PE" dirty="0">
              <a:solidFill>
                <a:schemeClr val="bg1"/>
              </a:solidFill>
            </a:endParaRPr>
          </a:p>
        </p:txBody>
      </p:sp>
    </p:spTree>
    <p:extLst>
      <p:ext uri="{BB962C8B-B14F-4D97-AF65-F5344CB8AC3E}">
        <p14:creationId xmlns:p14="http://schemas.microsoft.com/office/powerpoint/2010/main" val="301800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El superhombre</a:t>
            </a:r>
          </a:p>
          <a:p>
            <a:endParaRPr lang="es-PE" dirty="0" smtClean="0">
              <a:solidFill>
                <a:schemeClr val="bg1"/>
              </a:solidFill>
            </a:endParaRPr>
          </a:p>
          <a:p>
            <a:r>
              <a:rPr lang="es-PE" dirty="0" smtClean="0"/>
              <a:t>"El </a:t>
            </a:r>
            <a:r>
              <a:rPr lang="es-PE" dirty="0"/>
              <a:t>hombre es algo que debe ser superado. ¿Qué has hecho para superarlo</a:t>
            </a:r>
            <a:r>
              <a:rPr lang="es-PE" dirty="0" smtClean="0"/>
              <a:t>?“</a:t>
            </a:r>
          </a:p>
          <a:p>
            <a:endParaRPr lang="es-PE" dirty="0" smtClean="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291670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369277" y="1899139"/>
            <a:ext cx="11482754" cy="4618614"/>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El superhombre</a:t>
            </a:r>
          </a:p>
          <a:p>
            <a:endParaRPr lang="es-PE" dirty="0" smtClean="0">
              <a:solidFill>
                <a:schemeClr val="bg1"/>
              </a:solidFill>
            </a:endParaRPr>
          </a:p>
          <a:p>
            <a:r>
              <a:rPr lang="es-PE" dirty="0">
                <a:solidFill>
                  <a:schemeClr val="bg1"/>
                </a:solidFill>
              </a:rPr>
              <a:t>"El </a:t>
            </a:r>
            <a:r>
              <a:rPr lang="es-PE" dirty="0" err="1">
                <a:solidFill>
                  <a:schemeClr val="bg1"/>
                </a:solidFill>
              </a:rPr>
              <a:t>Übermensch</a:t>
            </a:r>
            <a:r>
              <a:rPr lang="es-PE" dirty="0">
                <a:solidFill>
                  <a:schemeClr val="bg1"/>
                </a:solidFill>
              </a:rPr>
              <a:t> es el sentido de la tierra."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"¡Lo que es grande en el hombre es que él es un puente y no un fin!"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a:t>
            </a:r>
            <a:r>
              <a:rPr lang="es-PE" dirty="0" err="1">
                <a:solidFill>
                  <a:schemeClr val="bg1"/>
                </a:solidFill>
              </a:rPr>
              <a:t>Übermensch</a:t>
            </a:r>
            <a:r>
              <a:rPr lang="es-PE" dirty="0">
                <a:solidFill>
                  <a:schemeClr val="bg1"/>
                </a:solidFill>
              </a:rPr>
              <a:t> es el sentido de la tierra. Que tu amor al hombre no sea un amor a lo pequeño."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"Lo que es grande en el hombre es que es un puente y no un objetivo."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a:solidFill>
                  <a:schemeClr val="bg1"/>
                </a:solidFill>
              </a:rPr>
              <a:t>")</a:t>
            </a:r>
          </a:p>
          <a:p>
            <a:endParaRPr lang="es-PE" dirty="0" smtClean="0">
              <a:solidFill>
                <a:schemeClr val="bg1"/>
              </a:solidFill>
            </a:endParaRPr>
          </a:p>
        </p:txBody>
      </p:sp>
    </p:spTree>
    <p:extLst>
      <p:ext uri="{BB962C8B-B14F-4D97-AF65-F5344CB8AC3E}">
        <p14:creationId xmlns:p14="http://schemas.microsoft.com/office/powerpoint/2010/main" val="239544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religión</a:t>
            </a:r>
          </a:p>
          <a:p>
            <a:endParaRPr lang="es-PE" dirty="0" smtClean="0">
              <a:solidFill>
                <a:schemeClr val="bg1"/>
              </a:solidFill>
            </a:endParaRPr>
          </a:p>
          <a:p>
            <a:r>
              <a:rPr lang="es-PE" dirty="0"/>
              <a:t>"Dios ha muerto."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6064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6471138" cy="3497912"/>
          </a:xfrm>
          <a:prstGeom prst="rect">
            <a:avLst/>
          </a:prstGeom>
        </p:spPr>
      </p:pic>
      <p:pic>
        <p:nvPicPr>
          <p:cNvPr id="5" name="Imagen 4"/>
          <p:cNvPicPr>
            <a:picLocks noChangeAspect="1"/>
          </p:cNvPicPr>
          <p:nvPr/>
        </p:nvPicPr>
        <p:blipFill>
          <a:blip r:embed="rId3"/>
          <a:stretch>
            <a:fillRect/>
          </a:stretch>
        </p:blipFill>
        <p:spPr>
          <a:xfrm>
            <a:off x="6332334" y="3497912"/>
            <a:ext cx="5859666" cy="3360088"/>
          </a:xfrm>
          <a:prstGeom prst="rect">
            <a:avLst/>
          </a:prstGeom>
        </p:spPr>
      </p:pic>
      <p:pic>
        <p:nvPicPr>
          <p:cNvPr id="6" name="Imagen 5"/>
          <p:cNvPicPr>
            <a:picLocks noChangeAspect="1"/>
          </p:cNvPicPr>
          <p:nvPr/>
        </p:nvPicPr>
        <p:blipFill>
          <a:blip r:embed="rId4"/>
          <a:stretch>
            <a:fillRect/>
          </a:stretch>
        </p:blipFill>
        <p:spPr>
          <a:xfrm>
            <a:off x="6471138" y="0"/>
            <a:ext cx="2409093" cy="3494270"/>
          </a:xfrm>
          <a:prstGeom prst="rect">
            <a:avLst/>
          </a:prstGeom>
        </p:spPr>
      </p:pic>
      <p:pic>
        <p:nvPicPr>
          <p:cNvPr id="7" name="Imagen 6"/>
          <p:cNvPicPr>
            <a:picLocks noChangeAspect="1"/>
          </p:cNvPicPr>
          <p:nvPr/>
        </p:nvPicPr>
        <p:blipFill>
          <a:blip r:embed="rId5"/>
          <a:stretch>
            <a:fillRect/>
          </a:stretch>
        </p:blipFill>
        <p:spPr>
          <a:xfrm>
            <a:off x="8880231" y="0"/>
            <a:ext cx="3339516" cy="3494270"/>
          </a:xfrm>
          <a:prstGeom prst="rect">
            <a:avLst/>
          </a:prstGeom>
        </p:spPr>
      </p:pic>
      <p:pic>
        <p:nvPicPr>
          <p:cNvPr id="8" name="Imagen 7"/>
          <p:cNvPicPr>
            <a:picLocks noChangeAspect="1"/>
          </p:cNvPicPr>
          <p:nvPr/>
        </p:nvPicPr>
        <p:blipFill>
          <a:blip r:embed="rId6"/>
          <a:stretch>
            <a:fillRect/>
          </a:stretch>
        </p:blipFill>
        <p:spPr>
          <a:xfrm>
            <a:off x="3159369" y="3561350"/>
            <a:ext cx="3172965" cy="3233211"/>
          </a:xfrm>
          <a:prstGeom prst="rect">
            <a:avLst/>
          </a:prstGeom>
        </p:spPr>
      </p:pic>
      <p:pic>
        <p:nvPicPr>
          <p:cNvPr id="9" name="Imagen 8"/>
          <p:cNvPicPr>
            <a:picLocks noChangeAspect="1"/>
          </p:cNvPicPr>
          <p:nvPr/>
        </p:nvPicPr>
        <p:blipFill>
          <a:blip r:embed="rId7"/>
          <a:stretch>
            <a:fillRect/>
          </a:stretch>
        </p:blipFill>
        <p:spPr>
          <a:xfrm>
            <a:off x="114802" y="3561350"/>
            <a:ext cx="1608490" cy="1559451"/>
          </a:xfrm>
          <a:prstGeom prst="rect">
            <a:avLst/>
          </a:prstGeom>
        </p:spPr>
      </p:pic>
      <p:pic>
        <p:nvPicPr>
          <p:cNvPr id="10" name="Imagen 9"/>
          <p:cNvPicPr>
            <a:picLocks noChangeAspect="1"/>
          </p:cNvPicPr>
          <p:nvPr/>
        </p:nvPicPr>
        <p:blipFill>
          <a:blip r:embed="rId8"/>
          <a:stretch>
            <a:fillRect/>
          </a:stretch>
        </p:blipFill>
        <p:spPr>
          <a:xfrm>
            <a:off x="1607622" y="5261036"/>
            <a:ext cx="1524000" cy="1533525"/>
          </a:xfrm>
          <a:prstGeom prst="rect">
            <a:avLst/>
          </a:prstGeom>
        </p:spPr>
      </p:pic>
      <p:pic>
        <p:nvPicPr>
          <p:cNvPr id="11" name="Imagen 10"/>
          <p:cNvPicPr>
            <a:picLocks noChangeAspect="1"/>
          </p:cNvPicPr>
          <p:nvPr/>
        </p:nvPicPr>
        <p:blipFill>
          <a:blip r:embed="rId9"/>
          <a:stretch>
            <a:fillRect/>
          </a:stretch>
        </p:blipFill>
        <p:spPr>
          <a:xfrm>
            <a:off x="165684" y="5177955"/>
            <a:ext cx="1441938" cy="1422712"/>
          </a:xfrm>
          <a:prstGeom prst="rect">
            <a:avLst/>
          </a:prstGeom>
        </p:spPr>
      </p:pic>
      <p:pic>
        <p:nvPicPr>
          <p:cNvPr id="12" name="Imagen 11"/>
          <p:cNvPicPr>
            <a:picLocks noChangeAspect="1"/>
          </p:cNvPicPr>
          <p:nvPr/>
        </p:nvPicPr>
        <p:blipFill>
          <a:blip r:embed="rId10"/>
          <a:stretch>
            <a:fillRect/>
          </a:stretch>
        </p:blipFill>
        <p:spPr>
          <a:xfrm>
            <a:off x="1683822" y="3561350"/>
            <a:ext cx="1447800" cy="1266825"/>
          </a:xfrm>
          <a:prstGeom prst="rect">
            <a:avLst/>
          </a:prstGeom>
        </p:spPr>
      </p:pic>
    </p:spTree>
    <p:extLst>
      <p:ext uri="{BB962C8B-B14F-4D97-AF65-F5344CB8AC3E}">
        <p14:creationId xmlns:p14="http://schemas.microsoft.com/office/powerpoint/2010/main" val="412631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40677" y="1441938"/>
            <a:ext cx="11590978" cy="507581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En contra de la religión</a:t>
            </a:r>
          </a:p>
          <a:p>
            <a:endParaRPr lang="es-PE" dirty="0" smtClean="0">
              <a:solidFill>
                <a:schemeClr val="bg1"/>
              </a:solidFill>
            </a:endParaRPr>
          </a:p>
          <a:p>
            <a:r>
              <a:rPr lang="es-PE" dirty="0">
                <a:solidFill>
                  <a:schemeClr val="bg1"/>
                </a:solidFill>
              </a:rPr>
              <a:t>"La Iglesia combatió la pasión con la represión de la pasión, envenenó el alma." </a:t>
            </a:r>
            <a:r>
              <a:rPr lang="es-PE" dirty="0" smtClean="0">
                <a:solidFill>
                  <a:schemeClr val="bg1"/>
                </a:solidFill>
              </a:rPr>
              <a:t>("</a:t>
            </a:r>
            <a:r>
              <a:rPr lang="es-PE" dirty="0">
                <a:solidFill>
                  <a:schemeClr val="bg1"/>
                </a:solidFill>
              </a:rPr>
              <a:t>El Anticristo</a:t>
            </a:r>
            <a:r>
              <a:rPr lang="es-PE" dirty="0" smtClean="0">
                <a:solidFill>
                  <a:schemeClr val="bg1"/>
                </a:solidFill>
              </a:rPr>
              <a:t>")</a:t>
            </a:r>
          </a:p>
          <a:p>
            <a:endParaRPr lang="es-PE" dirty="0">
              <a:solidFill>
                <a:schemeClr val="bg1"/>
              </a:solidFill>
            </a:endParaRPr>
          </a:p>
          <a:p>
            <a:r>
              <a:rPr lang="es-PE" dirty="0">
                <a:solidFill>
                  <a:schemeClr val="bg1"/>
                </a:solidFill>
              </a:rPr>
              <a:t>"Toda la moral se ha infectado de la idea del 'pecado'." </a:t>
            </a:r>
            <a:r>
              <a:rPr lang="es-PE" dirty="0" smtClean="0">
                <a:solidFill>
                  <a:schemeClr val="bg1"/>
                </a:solidFill>
              </a:rPr>
              <a:t>("</a:t>
            </a:r>
            <a:r>
              <a:rPr lang="es-PE" dirty="0">
                <a:solidFill>
                  <a:schemeClr val="bg1"/>
                </a:solidFill>
              </a:rPr>
              <a:t>El Anticristo</a:t>
            </a:r>
            <a:r>
              <a:rPr lang="es-PE" dirty="0" smtClean="0">
                <a:solidFill>
                  <a:schemeClr val="bg1"/>
                </a:solidFill>
              </a:rPr>
              <a:t>")</a:t>
            </a:r>
          </a:p>
          <a:p>
            <a:endParaRPr lang="es-PE" dirty="0">
              <a:solidFill>
                <a:schemeClr val="bg1"/>
              </a:solidFill>
            </a:endParaRPr>
          </a:p>
          <a:p>
            <a:r>
              <a:rPr lang="es-PE" dirty="0">
                <a:solidFill>
                  <a:schemeClr val="bg1"/>
                </a:solidFill>
              </a:rPr>
              <a:t>"El peor enemigo eres tú mismo."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cristianismo fue desde el principio esencialmente el medio de hacer imposible a la mayoría de la humanidad." </a:t>
            </a:r>
            <a:r>
              <a:rPr lang="es-PE" dirty="0" smtClean="0">
                <a:solidFill>
                  <a:schemeClr val="bg1"/>
                </a:solidFill>
              </a:rPr>
              <a:t>("</a:t>
            </a:r>
            <a:r>
              <a:rPr lang="es-PE" dirty="0">
                <a:solidFill>
                  <a:schemeClr val="bg1"/>
                </a:solidFill>
              </a:rPr>
              <a:t>El Anticristo</a:t>
            </a:r>
            <a:r>
              <a:rPr lang="es-PE" dirty="0" smtClean="0">
                <a:solidFill>
                  <a:schemeClr val="bg1"/>
                </a:solidFill>
              </a:rPr>
              <a:t>")</a:t>
            </a:r>
            <a:endParaRPr lang="es-PE" dirty="0">
              <a:solidFill>
                <a:schemeClr val="bg1"/>
              </a:solidFill>
            </a:endParaRPr>
          </a:p>
        </p:txBody>
      </p:sp>
    </p:spTree>
    <p:extLst>
      <p:ext uri="{BB962C8B-B14F-4D97-AF65-F5344CB8AC3E}">
        <p14:creationId xmlns:p14="http://schemas.microsoft.com/office/powerpoint/2010/main" val="3904893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1364166" y="1899139"/>
            <a:ext cx="9144000" cy="4618614"/>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Individualidad y autenticidad</a:t>
            </a:r>
          </a:p>
          <a:p>
            <a:endParaRPr lang="es-PE" dirty="0" smtClean="0">
              <a:solidFill>
                <a:schemeClr val="bg1"/>
              </a:solidFill>
            </a:endParaRPr>
          </a:p>
          <a:p>
            <a:r>
              <a:rPr lang="es-PE" dirty="0"/>
              <a:t>"No te enojes por no ser un río, si eres un estanque; </a:t>
            </a:r>
            <a:endParaRPr lang="es-PE" dirty="0" smtClean="0"/>
          </a:p>
          <a:p>
            <a:r>
              <a:rPr lang="es-PE" dirty="0" smtClean="0"/>
              <a:t>no </a:t>
            </a:r>
            <a:r>
              <a:rPr lang="es-PE" dirty="0"/>
              <a:t>te enojes por no ser un estanque, si eres un río." </a:t>
            </a:r>
            <a:endParaRPr lang="es-PE" dirty="0" smtClean="0"/>
          </a:p>
          <a:p>
            <a:endParaRPr lang="es-PE" dirty="0"/>
          </a:p>
          <a:p>
            <a:r>
              <a:rPr lang="es-PE" dirty="0" smtClean="0"/>
              <a:t>Así </a:t>
            </a:r>
            <a:r>
              <a:rPr lang="es-PE" dirty="0"/>
              <a:t>habló </a:t>
            </a:r>
            <a:r>
              <a:rPr lang="es-PE" dirty="0" err="1" smtClean="0"/>
              <a:t>Zarathustra</a:t>
            </a:r>
            <a:endParaRPr lang="es-PE" dirty="0">
              <a:solidFill>
                <a:schemeClr val="bg1"/>
              </a:solidFill>
            </a:endParaRPr>
          </a:p>
        </p:txBody>
      </p:sp>
    </p:spTree>
    <p:extLst>
      <p:ext uri="{BB962C8B-B14F-4D97-AF65-F5344CB8AC3E}">
        <p14:creationId xmlns:p14="http://schemas.microsoft.com/office/powerpoint/2010/main" val="3265294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364166" y="16326"/>
            <a:ext cx="9144000" cy="1260094"/>
          </a:xfrm>
        </p:spPr>
        <p:txBody>
          <a:bodyPr>
            <a:noAutofit/>
          </a:bodyPr>
          <a:lstStyle/>
          <a:p>
            <a:r>
              <a:rPr lang="es-PE" sz="3200" dirty="0" smtClean="0">
                <a:solidFill>
                  <a:schemeClr val="bg1"/>
                </a:solidFill>
              </a:rPr>
              <a:t>El pensamiento crítico de </a:t>
            </a:r>
            <a:br>
              <a:rPr lang="es-PE" sz="3200" dirty="0" smtClean="0">
                <a:solidFill>
                  <a:schemeClr val="bg1"/>
                </a:solidFill>
              </a:rPr>
            </a:br>
            <a:r>
              <a:rPr lang="es-PE" sz="3200" dirty="0" smtClean="0">
                <a:solidFill>
                  <a:schemeClr val="bg1"/>
                </a:solidFill>
              </a:rPr>
              <a:t>F. Nietzsche</a:t>
            </a:r>
            <a:endParaRPr lang="es-PE" sz="3200" dirty="0">
              <a:solidFill>
                <a:schemeClr val="bg1"/>
              </a:solidFill>
            </a:endParaRPr>
          </a:p>
        </p:txBody>
      </p:sp>
      <p:sp>
        <p:nvSpPr>
          <p:cNvPr id="4" name="Título 1"/>
          <p:cNvSpPr txBox="1">
            <a:spLocks/>
          </p:cNvSpPr>
          <p:nvPr/>
        </p:nvSpPr>
        <p:spPr>
          <a:xfrm>
            <a:off x="388434" y="1771842"/>
            <a:ext cx="11415132" cy="4618614"/>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dirty="0" smtClean="0">
                <a:solidFill>
                  <a:schemeClr val="bg1"/>
                </a:solidFill>
              </a:rPr>
              <a:t>Individualidad y autenticidad</a:t>
            </a:r>
          </a:p>
          <a:p>
            <a:endParaRPr lang="es-PE" dirty="0" smtClean="0">
              <a:solidFill>
                <a:schemeClr val="bg1"/>
              </a:solidFill>
            </a:endParaRPr>
          </a:p>
          <a:p>
            <a:endParaRPr lang="es-PE" dirty="0" smtClean="0">
              <a:solidFill>
                <a:schemeClr val="bg1"/>
              </a:solidFill>
            </a:endParaRPr>
          </a:p>
          <a:p>
            <a:r>
              <a:rPr lang="es-PE" dirty="0">
                <a:solidFill>
                  <a:schemeClr val="bg1"/>
                </a:solidFill>
              </a:rPr>
              <a:t>"Quien tiene un porqué para vivir, puede soportar casi cualquier cómo." </a:t>
            </a:r>
            <a:r>
              <a:rPr lang="es-PE" dirty="0" smtClean="0">
                <a:solidFill>
                  <a:schemeClr val="bg1"/>
                </a:solidFill>
              </a:rPr>
              <a:t>("</a:t>
            </a:r>
            <a:r>
              <a:rPr lang="es-PE" dirty="0" err="1">
                <a:solidFill>
                  <a:schemeClr val="bg1"/>
                </a:solidFill>
              </a:rPr>
              <a:t>Ecce</a:t>
            </a:r>
            <a:r>
              <a:rPr lang="es-PE" dirty="0">
                <a:solidFill>
                  <a:schemeClr val="bg1"/>
                </a:solidFill>
              </a:rPr>
              <a:t> Homo</a:t>
            </a:r>
            <a:r>
              <a:rPr lang="es-PE" dirty="0" smtClean="0">
                <a:solidFill>
                  <a:schemeClr val="bg1"/>
                </a:solidFill>
              </a:rPr>
              <a:t>")</a:t>
            </a:r>
          </a:p>
          <a:p>
            <a:endParaRPr lang="es-PE" dirty="0">
              <a:solidFill>
                <a:schemeClr val="bg1"/>
              </a:solidFill>
            </a:endParaRPr>
          </a:p>
          <a:p>
            <a:r>
              <a:rPr lang="es-PE" dirty="0">
                <a:solidFill>
                  <a:schemeClr val="bg1"/>
                </a:solidFill>
              </a:rPr>
              <a:t>"Uno vive de lo que muere, la vida se alimenta de la muerte."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"Tú tienes tu camino, yo tengo el mío. ¡Como el cielo alto y el abismo profundo!" </a:t>
            </a:r>
            <a:r>
              <a:rPr lang="es-PE" dirty="0" smtClean="0">
                <a:solidFill>
                  <a:schemeClr val="bg1"/>
                </a:solidFill>
              </a:rPr>
              <a:t>("</a:t>
            </a:r>
            <a:r>
              <a:rPr lang="es-PE" dirty="0">
                <a:solidFill>
                  <a:schemeClr val="bg1"/>
                </a:solidFill>
              </a:rPr>
              <a:t>Así habló </a:t>
            </a:r>
            <a:r>
              <a:rPr lang="es-PE" dirty="0" err="1">
                <a:solidFill>
                  <a:schemeClr val="bg1"/>
                </a:solidFill>
              </a:rPr>
              <a:t>Zaratustra</a:t>
            </a:r>
            <a:r>
              <a:rPr lang="es-PE" dirty="0" smtClean="0">
                <a:solidFill>
                  <a:schemeClr val="bg1"/>
                </a:solidFill>
              </a:rPr>
              <a:t>")</a:t>
            </a:r>
          </a:p>
          <a:p>
            <a:endParaRPr lang="es-PE" dirty="0">
              <a:solidFill>
                <a:schemeClr val="bg1"/>
              </a:solidFill>
            </a:endParaRPr>
          </a:p>
          <a:p>
            <a:r>
              <a:rPr lang="es-PE" dirty="0">
                <a:solidFill>
                  <a:schemeClr val="bg1"/>
                </a:solidFill>
              </a:rPr>
              <a:t>"El camino al poder de la filosofía es el individuo." </a:t>
            </a:r>
            <a:r>
              <a:rPr lang="es-PE" dirty="0" smtClean="0">
                <a:solidFill>
                  <a:schemeClr val="bg1"/>
                </a:solidFill>
              </a:rPr>
              <a:t>("</a:t>
            </a:r>
            <a:r>
              <a:rPr lang="es-PE" dirty="0">
                <a:solidFill>
                  <a:schemeClr val="bg1"/>
                </a:solidFill>
              </a:rPr>
              <a:t>La voluntad de poder")</a:t>
            </a:r>
          </a:p>
        </p:txBody>
      </p:sp>
    </p:spTree>
    <p:extLst>
      <p:ext uri="{BB962C8B-B14F-4D97-AF65-F5344CB8AC3E}">
        <p14:creationId xmlns:p14="http://schemas.microsoft.com/office/powerpoint/2010/main" val="1834070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0089"/>
          </a:xfrm>
          <a:prstGeom prst="rect">
            <a:avLst/>
          </a:prstGeom>
        </p:spPr>
      </p:pic>
    </p:spTree>
    <p:extLst>
      <p:ext uri="{BB962C8B-B14F-4D97-AF65-F5344CB8AC3E}">
        <p14:creationId xmlns:p14="http://schemas.microsoft.com/office/powerpoint/2010/main" val="325513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078521" y="825782"/>
            <a:ext cx="6342186" cy="5537350"/>
          </a:xfrm>
          <a:prstGeom prst="rect">
            <a:avLst/>
          </a:prstGeom>
        </p:spPr>
        <p:txBody>
          <a:bodyPr wrap="square">
            <a:spAutoFit/>
          </a:bodyPr>
          <a:lstStyle/>
          <a:p>
            <a:pPr algn="just">
              <a:lnSpc>
                <a:spcPct val="107000"/>
              </a:lnSpc>
              <a:spcAft>
                <a:spcPts val="800"/>
              </a:spcAft>
            </a:pP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«¿Cómo? ¿Admiras el </a:t>
            </a:r>
            <a:r>
              <a:rPr lang="es-PE" sz="2400" dirty="0">
                <a:latin typeface="Arial" panose="020B0604020202020204" pitchFamily="34" charset="0"/>
                <a:ea typeface="Calibri" panose="020F0502020204030204" pitchFamily="34" charset="0"/>
                <a:cs typeface="Times New Roman" panose="02020603050405020304" pitchFamily="18" charset="0"/>
              </a:rPr>
              <a:t>imperativo categórico</a:t>
            </a: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 en tu interior? ¿El carácter riguroso de tu llamado juicio moral? ¿Este carácter "incondicional" del sentimiento que dice: "</a:t>
            </a:r>
            <a:r>
              <a:rPr lang="es-PE" sz="2400" dirty="0">
                <a:solidFill>
                  <a:srgbClr val="FF0000"/>
                </a:solidFill>
                <a:latin typeface="Arial" panose="020B0604020202020204" pitchFamily="34" charset="0"/>
                <a:ea typeface="Calibri" panose="020F0502020204030204" pitchFamily="34" charset="0"/>
                <a:cs typeface="Times New Roman" panose="02020603050405020304" pitchFamily="18" charset="0"/>
              </a:rPr>
              <a:t>del mismo modo que yo juzgo, tienen que juzgar todos"? ¡Admira allí más bien tu egoísmo! ¡Y la ceguera, insignificancia y la falta de pretensiones de tu egoísmo</a:t>
            </a:r>
            <a:r>
              <a:rPr lang="es-PE" sz="2400" dirty="0">
                <a:solidFill>
                  <a:srgbClr val="202122"/>
                </a:solidFill>
                <a:latin typeface="Arial" panose="020B0604020202020204" pitchFamily="34" charset="0"/>
                <a:ea typeface="Calibri" panose="020F0502020204030204" pitchFamily="34" charset="0"/>
                <a:cs typeface="Times New Roman" panose="02020603050405020304" pitchFamily="18" charset="0"/>
              </a:rPr>
              <a:t>! Porque es egoísmo, en efecto, sentir el propio juicio como ley universal.»</a:t>
            </a:r>
            <a:r>
              <a:rPr lang="es-PE" sz="2400" dirty="0">
                <a:latin typeface="Arial" panose="020B0604020202020204" pitchFamily="34" charset="0"/>
                <a:ea typeface="Calibri" panose="020F0502020204030204" pitchFamily="34" charset="0"/>
                <a:cs typeface="Times New Roman" panose="02020603050405020304" pitchFamily="18" charset="0"/>
              </a:rPr>
              <a:t> </a:t>
            </a:r>
            <a:endParaRPr lang="es-PE" sz="2400" dirty="0" smtClean="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400"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Arial" panose="020B0604020202020204" pitchFamily="34" charset="0"/>
                <a:ea typeface="Calibri" panose="020F0502020204030204" pitchFamily="34" charset="0"/>
                <a:cs typeface="Times New Roman" panose="02020603050405020304" pitchFamily="18" charset="0"/>
              </a:rPr>
              <a:t>la </a:t>
            </a:r>
            <a:r>
              <a:rPr lang="es-PE" sz="2400" dirty="0">
                <a:latin typeface="Arial" panose="020B0604020202020204" pitchFamily="34" charset="0"/>
                <a:ea typeface="Calibri" panose="020F0502020204030204" pitchFamily="34" charset="0"/>
                <a:cs typeface="Times New Roman" panose="02020603050405020304" pitchFamily="18" charset="0"/>
              </a:rPr>
              <a:t>gaya </a:t>
            </a:r>
            <a:r>
              <a:rPr lang="es-PE" sz="2400" dirty="0" smtClean="0">
                <a:latin typeface="Arial" panose="020B0604020202020204" pitchFamily="34" charset="0"/>
                <a:ea typeface="Calibri" panose="020F0502020204030204" pitchFamily="34" charset="0"/>
                <a:cs typeface="Times New Roman" panose="02020603050405020304" pitchFamily="18" charset="0"/>
              </a:rPr>
              <a:t>ciencia</a:t>
            </a:r>
          </a:p>
          <a:p>
            <a:pPr algn="just">
              <a:lnSpc>
                <a:spcPct val="107000"/>
              </a:lnSpc>
              <a:spcAft>
                <a:spcPts val="800"/>
              </a:spcAft>
            </a:pPr>
            <a:endParaRPr lang="es-PE" sz="24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8352693" y="967153"/>
            <a:ext cx="3434862" cy="4691519"/>
          </a:xfrm>
          <a:prstGeom prst="rect">
            <a:avLst/>
          </a:prstGeom>
        </p:spPr>
      </p:pic>
    </p:spTree>
    <p:extLst>
      <p:ext uri="{BB962C8B-B14F-4D97-AF65-F5344CB8AC3E}">
        <p14:creationId xmlns:p14="http://schemas.microsoft.com/office/powerpoint/2010/main" val="1371023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002323"/>
            <a:ext cx="5416062" cy="3925277"/>
          </a:xfrm>
          <a:prstGeom prst="rect">
            <a:avLst/>
          </a:prstGeom>
        </p:spPr>
      </p:pic>
      <p:pic>
        <p:nvPicPr>
          <p:cNvPr id="6" name="Imagen 5"/>
          <p:cNvPicPr>
            <a:picLocks noChangeAspect="1"/>
          </p:cNvPicPr>
          <p:nvPr/>
        </p:nvPicPr>
        <p:blipFill>
          <a:blip r:embed="rId3"/>
          <a:stretch>
            <a:fillRect/>
          </a:stretch>
        </p:blipFill>
        <p:spPr>
          <a:xfrm>
            <a:off x="5479947" y="1002323"/>
            <a:ext cx="6712053" cy="3925277"/>
          </a:xfrm>
          <a:prstGeom prst="rect">
            <a:avLst/>
          </a:prstGeom>
        </p:spPr>
      </p:pic>
    </p:spTree>
    <p:extLst>
      <p:ext uri="{BB962C8B-B14F-4D97-AF65-F5344CB8AC3E}">
        <p14:creationId xmlns:p14="http://schemas.microsoft.com/office/powerpoint/2010/main" val="346697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solidFill>
                  <a:srgbClr val="FF0000"/>
                </a:solidFill>
              </a:rPr>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99988"/>
          </a:xfrm>
          <a:prstGeom prst="rect">
            <a:avLst/>
          </a:prstGeom>
        </p:spPr>
      </p:pic>
    </p:spTree>
    <p:extLst>
      <p:ext uri="{BB962C8B-B14F-4D97-AF65-F5344CB8AC3E}">
        <p14:creationId xmlns:p14="http://schemas.microsoft.com/office/powerpoint/2010/main" val="3593293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6000" contrast="-26000"/>
                    </a14:imgEffect>
                  </a14:imgLayer>
                </a14:imgProps>
              </a:ext>
            </a:extLst>
          </a:blip>
          <a:stretch>
            <a:fillRect/>
          </a:stretch>
        </p:blipFill>
        <p:spPr>
          <a:xfrm>
            <a:off x="-1" y="-1"/>
            <a:ext cx="12192001" cy="6906699"/>
          </a:xfrm>
          <a:prstGeom prst="rect">
            <a:avLst/>
          </a:prstGeom>
        </p:spPr>
      </p:pic>
      <p:sp>
        <p:nvSpPr>
          <p:cNvPr id="3" name="Marcador de contenido 2"/>
          <p:cNvSpPr>
            <a:spLocks noGrp="1"/>
          </p:cNvSpPr>
          <p:nvPr>
            <p:ph idx="1"/>
          </p:nvPr>
        </p:nvSpPr>
        <p:spPr>
          <a:xfrm>
            <a:off x="838199" y="1791335"/>
            <a:ext cx="10515600" cy="4351338"/>
          </a:xfrm>
        </p:spPr>
        <p:txBody>
          <a:bodyPr>
            <a:normAutofit lnSpcReduction="10000"/>
          </a:bodyPr>
          <a:lstStyle/>
          <a:p>
            <a:pPr marL="0" indent="0" algn="just">
              <a:buNone/>
            </a:pPr>
            <a:r>
              <a:rPr lang="es-PE" dirty="0">
                <a:solidFill>
                  <a:schemeClr val="bg1"/>
                </a:solidFill>
              </a:rPr>
              <a:t>Cierro los ojos y veo una bandada de pájaros. La visión dura un segundo o acaso menos; no sé cuántos pájaros vi. ¿Era definido o indefinido su número? El problema involucra el de la existencia de Dios. Si Dios existe, el número es definido, porque Dios sabe cuántos pájaros vi. Si Dios no existe, el número es indefinido, porque nadie pudo llevar la cuenta. En tal caso, vi menos de diez pájaros (digamos) y más de uno, pero no vi nueve, ocho, siete, seis, cinco, cuatro, tres o dos pájaros. Vi un número entre diez y uno, que no es nueve, ocho, siete, seis, cinco, etcétera. Ese número entero es inconcebible; ergo, Dios existe</a:t>
            </a:r>
            <a:r>
              <a:rPr lang="es-PE" dirty="0" smtClean="0">
                <a:solidFill>
                  <a:schemeClr val="bg1"/>
                </a:solidFill>
              </a:rPr>
              <a:t>.</a:t>
            </a:r>
          </a:p>
          <a:p>
            <a:pPr marL="0" indent="0">
              <a:buNone/>
            </a:pPr>
            <a:endParaRPr lang="es-PE" dirty="0">
              <a:solidFill>
                <a:schemeClr val="bg1"/>
              </a:solidFill>
            </a:endParaRPr>
          </a:p>
          <a:p>
            <a:pPr marL="0" indent="0">
              <a:buNone/>
            </a:pPr>
            <a:r>
              <a:rPr lang="es-PE" dirty="0" smtClean="0">
                <a:solidFill>
                  <a:schemeClr val="bg1"/>
                </a:solidFill>
              </a:rPr>
              <a:t>J. L. Borges</a:t>
            </a:r>
            <a:endParaRPr lang="es-PE" dirty="0">
              <a:solidFill>
                <a:schemeClr val="bg1"/>
              </a:solidFill>
            </a:endParaRPr>
          </a:p>
        </p:txBody>
      </p:sp>
    </p:spTree>
    <p:extLst>
      <p:ext uri="{BB962C8B-B14F-4D97-AF65-F5344CB8AC3E}">
        <p14:creationId xmlns:p14="http://schemas.microsoft.com/office/powerpoint/2010/main" val="2609041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 el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5434"/>
          </a:xfrm>
          <a:prstGeom prst="rect">
            <a:avLst/>
          </a:prstGeom>
        </p:spPr>
      </p:pic>
    </p:spTree>
    <p:extLst>
      <p:ext uri="{BB962C8B-B14F-4D97-AF65-F5344CB8AC3E}">
        <p14:creationId xmlns:p14="http://schemas.microsoft.com/office/powerpoint/2010/main" val="3457177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16706" y="218489"/>
            <a:ext cx="3738563" cy="6340197"/>
          </a:xfrm>
          <a:prstGeom prst="rect">
            <a:avLst/>
          </a:prstGeom>
        </p:spPr>
        <p:txBody>
          <a:bodyPr wrap="square">
            <a:spAutoFit/>
          </a:bodyPr>
          <a:lstStyle/>
          <a:p>
            <a:pPr algn="ctr"/>
            <a:r>
              <a:rPr lang="es-PE" sz="1400" dirty="0">
                <a:solidFill>
                  <a:srgbClr val="1F2021"/>
                </a:solidFill>
                <a:latin typeface="Merriweather"/>
                <a:ea typeface="Calibri" panose="020F0502020204030204" pitchFamily="34" charset="0"/>
                <a:cs typeface="Times New Roman" panose="02020603050405020304" pitchFamily="18" charset="0"/>
              </a:rPr>
              <a:t>Si (como afirma el griego en el </a:t>
            </a:r>
            <a:r>
              <a:rPr lang="es-PE" sz="1400" dirty="0" err="1">
                <a:solidFill>
                  <a:srgbClr val="1F2021"/>
                </a:solidFill>
                <a:latin typeface="Merriweather"/>
                <a:ea typeface="Calibri" panose="020F0502020204030204" pitchFamily="34" charset="0"/>
                <a:cs typeface="Times New Roman" panose="02020603050405020304" pitchFamily="18" charset="0"/>
              </a:rPr>
              <a:t>Cratilo</a:t>
            </a:r>
            <a:r>
              <a:rPr lang="es-PE" sz="1400" dirty="0">
                <a:solidFill>
                  <a:srgbClr val="1F2021"/>
                </a:solidFill>
                <a:latin typeface="Merriweather"/>
                <a:ea typeface="Calibri" panose="020F0502020204030204" pitchFamily="34" charset="0"/>
                <a:cs typeface="Times New Roman" panose="02020603050405020304" pitchFamily="18" charset="0"/>
              </a:rPr>
              <a:t>)</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 nombre es arquetipo de la cosa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las letras de 'rosa' está la rosa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todo el Nilo en la palabra 'Nilo'.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hecho de consonantes y vocales,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habrá un terrible Nombre, que la esencia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cifre de Dios y que la Omnipotencia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guarde en letras y sílabas cabales.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Adán y las estrellas lo supieron</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el Jardín. La herrumbre del pecado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(dicen los cabalistas) lo ha borrado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las generaciones lo perdieron.</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Los artificios y el candor del hombre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no tienen fin. Sabemos que hubo un día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que el pueblo de Dios buscaba el Nombre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las vigilias de la judería.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No a la manera de otras que una vaga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sombra insinúan en la vaga historia,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aún está verde y viva la memoria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de Judá León, que era rabino en Praga.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Sediento de saber lo que Dios sabe,</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Judá León se dio a permutaciones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de letras y a complejas variaciones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al fin pronunció el Nombre que es la Clave,</a:t>
            </a:r>
            <a:endParaRPr lang="es-PE" sz="1400" dirty="0"/>
          </a:p>
        </p:txBody>
      </p:sp>
      <p:sp>
        <p:nvSpPr>
          <p:cNvPr id="8" name="Rectángulo 7"/>
          <p:cNvSpPr/>
          <p:nvPr/>
        </p:nvSpPr>
        <p:spPr>
          <a:xfrm>
            <a:off x="4148137" y="218489"/>
            <a:ext cx="3695701" cy="6340197"/>
          </a:xfrm>
          <a:prstGeom prst="rect">
            <a:avLst/>
          </a:prstGeom>
        </p:spPr>
        <p:txBody>
          <a:bodyPr wrap="square">
            <a:spAutoFit/>
          </a:bodyPr>
          <a:lstStyle/>
          <a:p>
            <a:pPr algn="ctr"/>
            <a:r>
              <a:rPr lang="es-PE" sz="1400" dirty="0" smtClean="0">
                <a:solidFill>
                  <a:srgbClr val="1F2021"/>
                </a:solidFill>
                <a:latin typeface="Merriweather"/>
                <a:ea typeface="Calibri" panose="020F0502020204030204" pitchFamily="34" charset="0"/>
                <a:cs typeface="Times New Roman" panose="02020603050405020304" pitchFamily="18" charset="0"/>
              </a:rPr>
              <a:t>la Puerta, el Eco, el Huésped y el Palacio,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sobre un muñeco que con torpes manos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labró, para enseñarle los arcanos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 las Letras, del Tiempo y del Espacio.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simulacro alzó los soñolientos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párpados y vio formas y colores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que no entendió, perdidos en rumores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y ensayó temerosos movimientos.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Gradualmente se vio (como nosotros)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aprisionado en esta red sonora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 Antes, Después, Ayer, Mientras, Ahora,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Derecha, Izquierda, Yo, Tú, Aquellos, Otros.</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cabalista que ofició de numen</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 la vasta criatura apodó </a:t>
            </a:r>
            <a:r>
              <a:rPr lang="es-PE" sz="1400" dirty="0" err="1" smtClean="0">
                <a:solidFill>
                  <a:srgbClr val="1F2021"/>
                </a:solidFill>
                <a:latin typeface="Merriweather"/>
                <a:ea typeface="Calibri" panose="020F0502020204030204" pitchFamily="34" charset="0"/>
                <a:cs typeface="Times New Roman" panose="02020603050405020304" pitchFamily="18" charset="0"/>
              </a:rPr>
              <a:t>Golem</a:t>
            </a:r>
            <a:r>
              <a:rPr lang="es-PE" sz="1400" dirty="0" smtClean="0">
                <a:solidFill>
                  <a:srgbClr val="1F2021"/>
                </a:solidFill>
                <a:latin typeface="Merriweather"/>
                <a:ea typeface="Calibri" panose="020F0502020204030204" pitchFamily="34" charset="0"/>
                <a:cs typeface="Times New Roman" panose="02020603050405020304" pitchFamily="18" charset="0"/>
              </a:rPr>
              <a:t>;</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estas verdades las refiere </a:t>
            </a:r>
            <a:r>
              <a:rPr lang="es-PE" sz="1400" dirty="0" err="1" smtClean="0">
                <a:solidFill>
                  <a:srgbClr val="1F2021"/>
                </a:solidFill>
                <a:latin typeface="Merriweather"/>
                <a:ea typeface="Calibri" panose="020F0502020204030204" pitchFamily="34" charset="0"/>
                <a:cs typeface="Times New Roman" panose="02020603050405020304" pitchFamily="18" charset="0"/>
              </a:rPr>
              <a:t>Scholem</a:t>
            </a: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en un docto lugar de su volumen.)</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El rabí le explicaba el universo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"esto es mi pie; esto el tuyo, esto la soga."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y logró, al cabo de años, que el perverso</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barriera bien o mal la sinagoga.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Tal vez hubo un error en la grafía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o en la articulación del Sacro Nombre;</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a pesar de tan alta hechicería,</a:t>
            </a:r>
            <a:br>
              <a:rPr lang="es-PE" sz="1400" dirty="0" smtClean="0">
                <a:solidFill>
                  <a:srgbClr val="1F2021"/>
                </a:solidFill>
                <a:latin typeface="Merriweather"/>
                <a:ea typeface="Calibri" panose="020F0502020204030204" pitchFamily="34" charset="0"/>
                <a:cs typeface="Times New Roman" panose="02020603050405020304" pitchFamily="18" charset="0"/>
              </a:rPr>
            </a:br>
            <a:r>
              <a:rPr lang="es-PE" sz="1400" dirty="0" smtClean="0">
                <a:solidFill>
                  <a:srgbClr val="1F2021"/>
                </a:solidFill>
                <a:latin typeface="Merriweather"/>
                <a:ea typeface="Calibri" panose="020F0502020204030204" pitchFamily="34" charset="0"/>
                <a:cs typeface="Times New Roman" panose="02020603050405020304" pitchFamily="18" charset="0"/>
              </a:rPr>
              <a:t>no aprendió a hablar el aprendiz de hombre.</a:t>
            </a:r>
            <a:endParaRPr lang="es-PE" sz="1400" dirty="0"/>
          </a:p>
        </p:txBody>
      </p:sp>
      <p:sp>
        <p:nvSpPr>
          <p:cNvPr id="9" name="Rectángulo 8"/>
          <p:cNvSpPr/>
          <p:nvPr/>
        </p:nvSpPr>
        <p:spPr>
          <a:xfrm>
            <a:off x="7700963" y="0"/>
            <a:ext cx="4491037" cy="6777176"/>
          </a:xfrm>
          <a:prstGeom prst="rect">
            <a:avLst/>
          </a:prstGeom>
        </p:spPr>
        <p:txBody>
          <a:bodyPr wrap="square">
            <a:spAutoFit/>
          </a:bodyPr>
          <a:lstStyle/>
          <a:p>
            <a:pPr algn="ctr">
              <a:lnSpc>
                <a:spcPct val="107000"/>
              </a:lnSpc>
              <a:spcAft>
                <a:spcPts val="800"/>
              </a:spcAft>
            </a:pPr>
            <a:r>
              <a:rPr lang="es-PE" sz="1400" dirty="0">
                <a:solidFill>
                  <a:srgbClr val="1F2021"/>
                </a:solidFill>
                <a:latin typeface="Merriweather"/>
                <a:ea typeface="Calibri" panose="020F0502020204030204" pitchFamily="34" charset="0"/>
                <a:cs typeface="Times New Roman" panose="02020603050405020304" pitchFamily="18" charset="0"/>
              </a:rPr>
              <a:t>Sus ojos, menos de hombre que de perro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harto menos de perro que de cosa,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seguían al rabí por la dudosa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penumbra de las piezas del encierro.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Algo anormal y tosco hubo en el </a:t>
            </a:r>
            <a:r>
              <a:rPr lang="es-PE" sz="1400" dirty="0" err="1">
                <a:solidFill>
                  <a:srgbClr val="1F2021"/>
                </a:solidFill>
                <a:latin typeface="Merriweather"/>
                <a:ea typeface="Calibri" panose="020F0502020204030204" pitchFamily="34" charset="0"/>
                <a:cs typeface="Times New Roman" panose="02020603050405020304" pitchFamily="18" charset="0"/>
              </a:rPr>
              <a:t>Golem</a:t>
            </a:r>
            <a:r>
              <a:rPr lang="es-PE" sz="1400" dirty="0">
                <a:solidFill>
                  <a:srgbClr val="1F2021"/>
                </a:solidFill>
                <a:latin typeface="Merriweather"/>
                <a:ea typeface="Calibri" panose="020F0502020204030204" pitchFamily="34" charset="0"/>
                <a:cs typeface="Times New Roman" panose="02020603050405020304" pitchFamily="18" charset="0"/>
              </a:rPr>
              <a:t>,</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ya que a su paso el gato del rabino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 escondía. (Ese gato no está en </a:t>
            </a:r>
            <a:r>
              <a:rPr lang="es-PE" sz="1400" dirty="0" err="1">
                <a:solidFill>
                  <a:srgbClr val="1F2021"/>
                </a:solidFill>
                <a:latin typeface="Merriweather"/>
                <a:ea typeface="Calibri" panose="020F0502020204030204" pitchFamily="34" charset="0"/>
                <a:cs typeface="Times New Roman" panose="02020603050405020304" pitchFamily="18" charset="0"/>
              </a:rPr>
              <a:t>Scholem</a:t>
            </a: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pero, a través del tiempo, lo adivino.)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Elevando a su Dios manos filiales,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las devociones de su Dios copiaba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o, estúpido y sonriente, se ahuecaba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cóncavas zalemas orientales.</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El rabí lo miraba con ternura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con algún horror. '¿Cómo' (se dijo)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'pude engendrar este penoso hijo</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y la inacción dejé, que es la cordura?'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'¿Por qué di en agregar a la infinita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serie un símbolo más? ¿Por qué a la vana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madeja que en lo eterno se devana,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 otra causa, otro efecto y otra cuita?'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la hora de angustia y de luz vaga,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en su </a:t>
            </a:r>
            <a:r>
              <a:rPr lang="es-PE" sz="1400" dirty="0" err="1">
                <a:solidFill>
                  <a:srgbClr val="1F2021"/>
                </a:solidFill>
                <a:latin typeface="Merriweather"/>
                <a:ea typeface="Calibri" panose="020F0502020204030204" pitchFamily="34" charset="0"/>
                <a:cs typeface="Times New Roman" panose="02020603050405020304" pitchFamily="18" charset="0"/>
              </a:rPr>
              <a:t>Golem</a:t>
            </a:r>
            <a:r>
              <a:rPr lang="es-PE" sz="1400" dirty="0">
                <a:solidFill>
                  <a:srgbClr val="1F2021"/>
                </a:solidFill>
                <a:latin typeface="Merriweather"/>
                <a:ea typeface="Calibri" panose="020F0502020204030204" pitchFamily="34" charset="0"/>
                <a:cs typeface="Times New Roman" panose="02020603050405020304" pitchFamily="18" charset="0"/>
              </a:rPr>
              <a:t> los ojos detenía.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¿Quién nos dirá las cosas que sentía</a:t>
            </a:r>
            <a:br>
              <a:rPr lang="es-PE" sz="1400" dirty="0">
                <a:solidFill>
                  <a:srgbClr val="1F2021"/>
                </a:solidFill>
                <a:latin typeface="Merriweather"/>
                <a:ea typeface="Calibri" panose="020F0502020204030204" pitchFamily="34" charset="0"/>
                <a:cs typeface="Times New Roman" panose="02020603050405020304" pitchFamily="18" charset="0"/>
              </a:rPr>
            </a:br>
            <a:r>
              <a:rPr lang="es-PE" sz="1400" dirty="0">
                <a:solidFill>
                  <a:srgbClr val="1F2021"/>
                </a:solidFill>
                <a:latin typeface="Merriweather"/>
                <a:ea typeface="Calibri" panose="020F0502020204030204" pitchFamily="34" charset="0"/>
                <a:cs typeface="Times New Roman" panose="02020603050405020304" pitchFamily="18" charset="0"/>
              </a:rPr>
              <a:t>Dios, al mirar a su rabino en Praga?</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282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57238" y="928688"/>
            <a:ext cx="10676532" cy="5032807"/>
          </a:xfrm>
          <a:prstGeom prst="rect">
            <a:avLst/>
          </a:prstGeom>
        </p:spPr>
      </p:pic>
    </p:spTree>
    <p:extLst>
      <p:ext uri="{BB962C8B-B14F-4D97-AF65-F5344CB8AC3E}">
        <p14:creationId xmlns:p14="http://schemas.microsoft.com/office/powerpoint/2010/main" val="3783268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5474763" y="5572588"/>
            <a:ext cx="6531706" cy="388696"/>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Así habló </a:t>
            </a:r>
            <a:r>
              <a:rPr lang="es-PE" dirty="0" err="1" smtClean="0">
                <a:latin typeface="Calibri" panose="020F0502020204030204" pitchFamily="34" charset="0"/>
                <a:ea typeface="Calibri" panose="020F0502020204030204" pitchFamily="34" charset="0"/>
                <a:cs typeface="Times New Roman" panose="02020603050405020304" pitchFamily="18" charset="0"/>
              </a:rPr>
              <a:t>Zarathustra</a:t>
            </a:r>
            <a:r>
              <a:rPr lang="es-PE" dirty="0" smtClean="0">
                <a:latin typeface="Calibri" panose="020F0502020204030204" pitchFamily="34" charset="0"/>
                <a:ea typeface="Calibri" panose="020F0502020204030204" pitchFamily="34" charset="0"/>
                <a:cs typeface="Times New Roman" panose="02020603050405020304" pitchFamily="18" charset="0"/>
              </a:rPr>
              <a:t>, p70. parte 2, de la superación de sí mismo.</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605044" y="1130524"/>
            <a:ext cx="10782367" cy="3958311"/>
          </a:xfrm>
          <a:prstGeom prst="rect">
            <a:avLst/>
          </a:prstGeom>
        </p:spPr>
      </p:pic>
    </p:spTree>
    <p:extLst>
      <p:ext uri="{BB962C8B-B14F-4D97-AF65-F5344CB8AC3E}">
        <p14:creationId xmlns:p14="http://schemas.microsoft.com/office/powerpoint/2010/main" val="892563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5" name="Rectángulo 4"/>
          <p:cNvSpPr/>
          <p:nvPr/>
        </p:nvSpPr>
        <p:spPr>
          <a:xfrm>
            <a:off x="304799" y="646771"/>
            <a:ext cx="11343861" cy="2862322"/>
          </a:xfrm>
          <a:prstGeom prst="rect">
            <a:avLst/>
          </a:prstGeom>
        </p:spPr>
        <p:txBody>
          <a:bodyPr wrap="square">
            <a:spAutoFit/>
          </a:bodyPr>
          <a:lstStyle/>
          <a:p>
            <a:pPr algn="ctr"/>
            <a:r>
              <a:rPr lang="es-PE" dirty="0">
                <a:latin typeface="Segoe UI Historic" panose="020B0502040204020203" pitchFamily="34" charset="0"/>
              </a:rPr>
              <a:t>«Qué pasaría si un día o una noche un demonio se deslizara furtivo en tu más solitaria soledad y te dijera: ‘Esta vida, tal como la vives ahora y tal como la has vivido, la tendrás que vivir una vez más e incontables veces más; y no habrá nada nuevo en ella, sino que cada dolor y cada placer y cada pensamiento y suspiro y todo lo indeciblemente pequeño y grande de tu vida tendrá que retornar a ti y todo en la misma serie y en la misma sucesión –e igualmente esta araña y este claro de luna entre los árboles, e igualmente este instante y yo mismo. El eterno reloj de la arena de la existencia será girado siempre de nuevo– y tú con él, mota de polvo del polvo’ […] ¿Cómo tendrías que quererte a ti y a la vida para no pretender nada más que esta confirmación última, que este último sello?»</a:t>
            </a:r>
            <a:r>
              <a:rPr lang="es-PE" dirty="0"/>
              <a:t/>
            </a:r>
            <a:br>
              <a:rPr lang="es-PE" dirty="0"/>
            </a:br>
            <a:r>
              <a:rPr lang="es-PE" dirty="0"/>
              <a:t/>
            </a:r>
            <a:br>
              <a:rPr lang="es-PE" dirty="0"/>
            </a:br>
            <a:r>
              <a:rPr lang="es-PE" dirty="0">
                <a:latin typeface="Segoe UI Historic" panose="020B0502040204020203" pitchFamily="34" charset="0"/>
              </a:rPr>
              <a:t>La gaya ciencia, Friedrich Nietzsche</a:t>
            </a:r>
            <a:endParaRPr lang="es-PE" dirty="0"/>
          </a:p>
        </p:txBody>
      </p:sp>
      <p:pic>
        <p:nvPicPr>
          <p:cNvPr id="6" name="Imagen 5"/>
          <p:cNvPicPr>
            <a:picLocks noChangeAspect="1"/>
          </p:cNvPicPr>
          <p:nvPr/>
        </p:nvPicPr>
        <p:blipFill>
          <a:blip r:embed="rId2"/>
          <a:stretch>
            <a:fillRect/>
          </a:stretch>
        </p:blipFill>
        <p:spPr>
          <a:xfrm>
            <a:off x="3666916" y="3730901"/>
            <a:ext cx="4619625" cy="2828925"/>
          </a:xfrm>
          <a:prstGeom prst="rect">
            <a:avLst/>
          </a:prstGeom>
        </p:spPr>
      </p:pic>
    </p:spTree>
    <p:extLst>
      <p:ext uri="{BB962C8B-B14F-4D97-AF65-F5344CB8AC3E}">
        <p14:creationId xmlns:p14="http://schemas.microsoft.com/office/powerpoint/2010/main" val="2844121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35208" y="315058"/>
            <a:ext cx="11559102" cy="3719513"/>
          </a:xfrm>
          <a:prstGeom prst="rect">
            <a:avLst/>
          </a:prstGeom>
        </p:spPr>
      </p:pic>
      <p:cxnSp>
        <p:nvCxnSpPr>
          <p:cNvPr id="3" name="Conector recto 2"/>
          <p:cNvCxnSpPr/>
          <p:nvPr/>
        </p:nvCxnSpPr>
        <p:spPr>
          <a:xfrm>
            <a:off x="527538" y="5996354"/>
            <a:ext cx="1088487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3112477" y="5626967"/>
            <a:ext cx="844061" cy="369332"/>
          </a:xfrm>
          <a:prstGeom prst="rect">
            <a:avLst/>
          </a:prstGeom>
          <a:noFill/>
        </p:spPr>
        <p:txBody>
          <a:bodyPr wrap="square" rtlCol="0">
            <a:spAutoFit/>
          </a:bodyPr>
          <a:lstStyle/>
          <a:p>
            <a:r>
              <a:rPr lang="es-PE" dirty="0" smtClean="0"/>
              <a:t>1724</a:t>
            </a:r>
            <a:endParaRPr lang="es-PE" dirty="0"/>
          </a:p>
        </p:txBody>
      </p:sp>
      <p:sp>
        <p:nvSpPr>
          <p:cNvPr id="6" name="CuadroTexto 5"/>
          <p:cNvSpPr txBox="1"/>
          <p:nvPr/>
        </p:nvSpPr>
        <p:spPr>
          <a:xfrm>
            <a:off x="395074" y="5627022"/>
            <a:ext cx="844061" cy="369332"/>
          </a:xfrm>
          <a:prstGeom prst="rect">
            <a:avLst/>
          </a:prstGeom>
          <a:noFill/>
        </p:spPr>
        <p:txBody>
          <a:bodyPr wrap="square" rtlCol="0">
            <a:spAutoFit/>
          </a:bodyPr>
          <a:lstStyle/>
          <a:p>
            <a:r>
              <a:rPr lang="es-PE" dirty="0" smtClean="0"/>
              <a:t>1713</a:t>
            </a:r>
            <a:endParaRPr lang="es-PE" dirty="0"/>
          </a:p>
        </p:txBody>
      </p:sp>
      <p:sp>
        <p:nvSpPr>
          <p:cNvPr id="7" name="CuadroTexto 6"/>
          <p:cNvSpPr txBox="1"/>
          <p:nvPr/>
        </p:nvSpPr>
        <p:spPr>
          <a:xfrm>
            <a:off x="9539073" y="5626967"/>
            <a:ext cx="844061" cy="369332"/>
          </a:xfrm>
          <a:prstGeom prst="rect">
            <a:avLst/>
          </a:prstGeom>
          <a:noFill/>
        </p:spPr>
        <p:txBody>
          <a:bodyPr wrap="square" rtlCol="0">
            <a:spAutoFit/>
          </a:bodyPr>
          <a:lstStyle/>
          <a:p>
            <a:r>
              <a:rPr lang="es-PE" dirty="0" smtClean="0"/>
              <a:t>1844</a:t>
            </a:r>
            <a:endParaRPr lang="es-PE" dirty="0"/>
          </a:p>
        </p:txBody>
      </p:sp>
      <p:sp>
        <p:nvSpPr>
          <p:cNvPr id="8" name="CuadroTexto 7"/>
          <p:cNvSpPr txBox="1"/>
          <p:nvPr/>
        </p:nvSpPr>
        <p:spPr>
          <a:xfrm>
            <a:off x="5977609" y="5626967"/>
            <a:ext cx="844061" cy="369332"/>
          </a:xfrm>
          <a:prstGeom prst="rect">
            <a:avLst/>
          </a:prstGeom>
          <a:noFill/>
        </p:spPr>
        <p:txBody>
          <a:bodyPr wrap="square" rtlCol="0">
            <a:spAutoFit/>
          </a:bodyPr>
          <a:lstStyle/>
          <a:p>
            <a:r>
              <a:rPr lang="es-PE" dirty="0" smtClean="0"/>
              <a:t>1770</a:t>
            </a:r>
            <a:endParaRPr lang="es-PE" dirty="0"/>
          </a:p>
        </p:txBody>
      </p:sp>
      <p:pic>
        <p:nvPicPr>
          <p:cNvPr id="9" name="Imagen 8"/>
          <p:cNvPicPr>
            <a:picLocks noChangeAspect="1"/>
          </p:cNvPicPr>
          <p:nvPr/>
        </p:nvPicPr>
        <p:blipFill>
          <a:blip r:embed="rId3"/>
          <a:stretch>
            <a:fillRect/>
          </a:stretch>
        </p:blipFill>
        <p:spPr>
          <a:xfrm>
            <a:off x="191567" y="4214569"/>
            <a:ext cx="1251073" cy="1232400"/>
          </a:xfrm>
          <a:prstGeom prst="rect">
            <a:avLst/>
          </a:prstGeom>
        </p:spPr>
      </p:pic>
      <p:pic>
        <p:nvPicPr>
          <p:cNvPr id="10" name="Imagen 9"/>
          <p:cNvPicPr>
            <a:picLocks noChangeAspect="1"/>
          </p:cNvPicPr>
          <p:nvPr/>
        </p:nvPicPr>
        <p:blipFill>
          <a:blip r:embed="rId4"/>
          <a:stretch>
            <a:fillRect/>
          </a:stretch>
        </p:blipFill>
        <p:spPr>
          <a:xfrm>
            <a:off x="2909230" y="4265869"/>
            <a:ext cx="1095375" cy="1181100"/>
          </a:xfrm>
          <a:prstGeom prst="rect">
            <a:avLst/>
          </a:prstGeom>
        </p:spPr>
      </p:pic>
      <p:pic>
        <p:nvPicPr>
          <p:cNvPr id="11" name="Imagen 10"/>
          <p:cNvPicPr>
            <a:picLocks noChangeAspect="1"/>
          </p:cNvPicPr>
          <p:nvPr/>
        </p:nvPicPr>
        <p:blipFill>
          <a:blip r:embed="rId5"/>
          <a:stretch>
            <a:fillRect/>
          </a:stretch>
        </p:blipFill>
        <p:spPr>
          <a:xfrm>
            <a:off x="5831070" y="4211644"/>
            <a:ext cx="990600" cy="1238250"/>
          </a:xfrm>
          <a:prstGeom prst="rect">
            <a:avLst/>
          </a:prstGeom>
        </p:spPr>
      </p:pic>
      <p:pic>
        <p:nvPicPr>
          <p:cNvPr id="12" name="Imagen 11"/>
          <p:cNvPicPr>
            <a:picLocks noChangeAspect="1"/>
          </p:cNvPicPr>
          <p:nvPr/>
        </p:nvPicPr>
        <p:blipFill>
          <a:blip r:embed="rId6"/>
          <a:stretch>
            <a:fillRect/>
          </a:stretch>
        </p:blipFill>
        <p:spPr>
          <a:xfrm>
            <a:off x="9287759" y="4172180"/>
            <a:ext cx="1095375" cy="1362075"/>
          </a:xfrm>
          <a:prstGeom prst="rect">
            <a:avLst/>
          </a:prstGeom>
        </p:spPr>
      </p:pic>
    </p:spTree>
    <p:extLst>
      <p:ext uri="{BB962C8B-B14F-4D97-AF65-F5344CB8AC3E}">
        <p14:creationId xmlns:p14="http://schemas.microsoft.com/office/powerpoint/2010/main" val="282191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11268</TotalTime>
  <Words>4638</Words>
  <Application>Microsoft Office PowerPoint</Application>
  <PresentationFormat>Panorámica</PresentationFormat>
  <Paragraphs>424</Paragraphs>
  <Slides>93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93</vt:i4>
      </vt:variant>
    </vt:vector>
  </HeadingPairs>
  <TitlesOfParts>
    <vt:vector size="100" baseType="lpstr">
      <vt:lpstr>Arial</vt:lpstr>
      <vt:lpstr>Calibri</vt:lpstr>
      <vt:lpstr>Calibri Light</vt:lpstr>
      <vt:lpstr>Merriweather</vt:lpstr>
      <vt:lpstr>Segoe UI Historic</vt:lpstr>
      <vt:lpstr>Times New Roman</vt:lpstr>
      <vt:lpstr>Tema de Office</vt:lpstr>
      <vt:lpstr>F. Nietzsche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Romanticismo</vt:lpstr>
      <vt:lpstr>Romanticismo</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El pensamiento crítico de  F. Nietzsche</vt:lpstr>
      <vt:lpstr>Presentación de PowerPoint</vt:lpstr>
      <vt:lpstr>Presentación de PowerPoint</vt:lpstr>
      <vt:lpstr>Presentación de PowerPoint</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La voluntad de Poder</vt:lpstr>
      <vt:lpstr>El eterno retorno</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Fernando García Alcalá</cp:lastModifiedBy>
  <cp:revision>108</cp:revision>
  <dcterms:created xsi:type="dcterms:W3CDTF">2019-11-04T18:39:48Z</dcterms:created>
  <dcterms:modified xsi:type="dcterms:W3CDTF">2024-07-20T18:47:19Z</dcterms:modified>
</cp:coreProperties>
</file>